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5"/>
  </p:notesMasterIdLst>
  <p:sldIdLst>
    <p:sldId id="259" r:id="rId4"/>
    <p:sldId id="286" r:id="rId5"/>
    <p:sldId id="261" r:id="rId6"/>
    <p:sldId id="317" r:id="rId7"/>
    <p:sldId id="322" r:id="rId8"/>
    <p:sldId id="326" r:id="rId9"/>
    <p:sldId id="358" r:id="rId10"/>
    <p:sldId id="359" r:id="rId11"/>
    <p:sldId id="362" r:id="rId12"/>
    <p:sldId id="363" r:id="rId13"/>
    <p:sldId id="367" r:id="rId14"/>
    <p:sldId id="37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069"/>
    <a:srgbClr val="FFFFFF"/>
    <a:srgbClr val="D83A35"/>
    <a:srgbClr val="637078"/>
    <a:srgbClr val="31393E"/>
    <a:srgbClr val="A74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2310" y="-1134"/>
      </p:cViewPr>
      <p:guideLst>
        <p:guide orient="horz" pos="2160"/>
        <p:guide pos="37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C5F06-F536-4093-892A-81D3DD6ECC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F5944-9966-4B44-92B0-16B2EC76BF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021027-35AF-44D2-8012-C8C49BADF1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t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066800" y="1600200"/>
            <a:ext cx="5029200" cy="1828800"/>
          </a:xfrm>
          <a:prstGeom prst="rect">
            <a:avLst/>
          </a:prstGeom>
          <a:solidFill>
            <a:schemeClr val="bg1">
              <a:lumMod val="75000"/>
            </a:schemeClr>
          </a:solidFill>
        </p:spPr>
        <p:txBody>
          <a:bodyPr/>
          <a:lstStyle>
            <a:lvl1pPr marL="0" indent="0">
              <a:buNone/>
              <a:defRPr sz="1000"/>
            </a:lvl1pPr>
          </a:lstStyle>
          <a:p>
            <a:r>
              <a:rPr lang="en-US" smtClean="0"/>
              <a:t>Standart Image#</a:t>
            </a:r>
            <a:endParaRPr 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00F6575-73E5-4859-B04A-8C41C59F57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35FCBD-C24D-4106-A7E3-3114488917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6575-73E5-4859-B04A-8C41C59F57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5FCBD-C24D-4106-A7E3-3114488917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B6529-3D06-4554-A238-46B3C63A4E5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621CF-439F-42CC-AB4E-CD6FDD38EC9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4" name="组合 13"/>
          <p:cNvGrpSpPr/>
          <p:nvPr/>
        </p:nvGrpSpPr>
        <p:grpSpPr>
          <a:xfrm>
            <a:off x="2495320" y="-1"/>
            <a:ext cx="9709614" cy="6879771"/>
            <a:chOff x="753645" y="-39688"/>
            <a:chExt cx="11451288" cy="6911182"/>
          </a:xfrm>
        </p:grpSpPr>
        <p:sp>
          <p:nvSpPr>
            <p:cNvPr id="22" name="任意多边形 21"/>
            <p:cNvSpPr/>
            <p:nvPr/>
          </p:nvSpPr>
          <p:spPr bwMode="auto">
            <a:xfrm>
              <a:off x="4764088" y="-39688"/>
              <a:ext cx="4194175" cy="3086100"/>
            </a:xfrm>
            <a:custGeom>
              <a:avLst/>
              <a:gdLst>
                <a:gd name="connsiteX0" fmla="*/ 1847850 w 4194175"/>
                <a:gd name="connsiteY0" fmla="*/ 0 h 3086100"/>
                <a:gd name="connsiteX1" fmla="*/ 4194175 w 4194175"/>
                <a:gd name="connsiteY1" fmla="*/ 3086100 h 3086100"/>
                <a:gd name="connsiteX2" fmla="*/ 0 w 4194175"/>
                <a:gd name="connsiteY2" fmla="*/ 617538 h 3086100"/>
              </a:gdLst>
              <a:ahLst/>
              <a:cxnLst>
                <a:cxn ang="0">
                  <a:pos x="connsiteX0" y="connsiteY0"/>
                </a:cxn>
                <a:cxn ang="0">
                  <a:pos x="connsiteX1" y="connsiteY1"/>
                </a:cxn>
                <a:cxn ang="0">
                  <a:pos x="connsiteX2" y="connsiteY2"/>
                </a:cxn>
              </a:cxnLst>
              <a:rect l="l" t="t" r="r" b="b"/>
              <a:pathLst>
                <a:path w="4194175" h="3086100">
                  <a:moveTo>
                    <a:pt x="1847850" y="0"/>
                  </a:moveTo>
                  <a:lnTo>
                    <a:pt x="4194175" y="3086100"/>
                  </a:lnTo>
                  <a:lnTo>
                    <a:pt x="0" y="617538"/>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a:off x="5176714" y="-39688"/>
              <a:ext cx="2917948" cy="2562225"/>
            </a:xfrm>
            <a:custGeom>
              <a:avLst/>
              <a:gdLst>
                <a:gd name="connsiteX0" fmla="*/ 0 w 2917948"/>
                <a:gd name="connsiteY0" fmla="*/ 0 h 2562225"/>
                <a:gd name="connsiteX1" fmla="*/ 1642696 w 2917948"/>
                <a:gd name="connsiteY1" fmla="*/ 0 h 2562225"/>
                <a:gd name="connsiteX2" fmla="*/ 2917948 w 2917948"/>
                <a:gd name="connsiteY2" fmla="*/ 2562225 h 2562225"/>
              </a:gdLst>
              <a:ahLst/>
              <a:cxnLst>
                <a:cxn ang="0">
                  <a:pos x="connsiteX0" y="connsiteY0"/>
                </a:cxn>
                <a:cxn ang="0">
                  <a:pos x="connsiteX1" y="connsiteY1"/>
                </a:cxn>
                <a:cxn ang="0">
                  <a:pos x="connsiteX2" y="connsiteY2"/>
                </a:cxn>
              </a:cxnLst>
              <a:rect l="l" t="t" r="r" b="b"/>
              <a:pathLst>
                <a:path w="2917948" h="2562225">
                  <a:moveTo>
                    <a:pt x="0" y="0"/>
                  </a:moveTo>
                  <a:lnTo>
                    <a:pt x="1642696" y="0"/>
                  </a:lnTo>
                  <a:lnTo>
                    <a:pt x="2917948" y="2562225"/>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753645" y="-39688"/>
              <a:ext cx="9136481" cy="3786188"/>
            </a:xfrm>
            <a:custGeom>
              <a:avLst/>
              <a:gdLst>
                <a:gd name="connsiteX0" fmla="*/ 0 w 9136481"/>
                <a:gd name="connsiteY0" fmla="*/ 0 h 3786188"/>
                <a:gd name="connsiteX1" fmla="*/ 44819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4481977" y="0"/>
                  </a:lnTo>
                  <a:lnTo>
                    <a:pt x="9136481" y="3786188"/>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753645" y="-39688"/>
              <a:ext cx="9136481" cy="3786189"/>
            </a:xfrm>
            <a:custGeom>
              <a:avLst/>
              <a:gdLst>
                <a:gd name="connsiteX0" fmla="*/ 0 w 9136481"/>
                <a:gd name="connsiteY0" fmla="*/ 0 h 3786188"/>
                <a:gd name="connsiteX1" fmla="*/ 28577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2857777" y="0"/>
                  </a:lnTo>
                  <a:lnTo>
                    <a:pt x="9136481" y="3786188"/>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8397875" y="3532188"/>
              <a:ext cx="3807058" cy="3086100"/>
            </a:xfrm>
            <a:custGeom>
              <a:avLst/>
              <a:gdLst>
                <a:gd name="connsiteX0" fmla="*/ 0 w 3807058"/>
                <a:gd name="connsiteY0" fmla="*/ 0 h 3086100"/>
                <a:gd name="connsiteX1" fmla="*/ 3807058 w 3807058"/>
                <a:gd name="connsiteY1" fmla="*/ 2240462 h 3086100"/>
                <a:gd name="connsiteX2" fmla="*/ 3807058 w 3807058"/>
                <a:gd name="connsiteY2" fmla="*/ 2600136 h 3086100"/>
                <a:gd name="connsiteX3" fmla="*/ 2347913 w 3807058"/>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3807058" h="3086100">
                  <a:moveTo>
                    <a:pt x="0" y="0"/>
                  </a:moveTo>
                  <a:lnTo>
                    <a:pt x="3807058" y="2240462"/>
                  </a:lnTo>
                  <a:lnTo>
                    <a:pt x="3807058" y="2600136"/>
                  </a:lnTo>
                  <a:lnTo>
                    <a:pt x="2347913" y="3086100"/>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a:off x="9261475" y="4056063"/>
              <a:ext cx="2943458" cy="2815431"/>
            </a:xfrm>
            <a:custGeom>
              <a:avLst/>
              <a:gdLst>
                <a:gd name="connsiteX0" fmla="*/ 0 w 2943458"/>
                <a:gd name="connsiteY0" fmla="*/ 0 h 2815431"/>
                <a:gd name="connsiteX1" fmla="*/ 2943458 w 2943458"/>
                <a:gd name="connsiteY1" fmla="*/ 2584625 h 2815431"/>
                <a:gd name="connsiteX2" fmla="*/ 2943458 w 2943458"/>
                <a:gd name="connsiteY2" fmla="*/ 2815431 h 2815431"/>
                <a:gd name="connsiteX3" fmla="*/ 1401922 w 2943458"/>
                <a:gd name="connsiteY3" fmla="*/ 2815431 h 2815431"/>
              </a:gdLst>
              <a:ahLst/>
              <a:cxnLst>
                <a:cxn ang="0">
                  <a:pos x="connsiteX0" y="connsiteY0"/>
                </a:cxn>
                <a:cxn ang="0">
                  <a:pos x="connsiteX1" y="connsiteY1"/>
                </a:cxn>
                <a:cxn ang="0">
                  <a:pos x="connsiteX2" y="connsiteY2"/>
                </a:cxn>
                <a:cxn ang="0">
                  <a:pos x="connsiteX3" y="connsiteY3"/>
                </a:cxn>
              </a:cxnLst>
              <a:rect l="l" t="t" r="r" b="b"/>
              <a:pathLst>
                <a:path w="2943458" h="2815431">
                  <a:moveTo>
                    <a:pt x="0" y="0"/>
                  </a:moveTo>
                  <a:lnTo>
                    <a:pt x="2943458" y="2584625"/>
                  </a:lnTo>
                  <a:lnTo>
                    <a:pt x="2943458" y="2815431"/>
                  </a:lnTo>
                  <a:lnTo>
                    <a:pt x="1401922" y="2815431"/>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7466013" y="2832101"/>
              <a:ext cx="4738920" cy="3854857"/>
            </a:xfrm>
            <a:custGeom>
              <a:avLst/>
              <a:gdLst>
                <a:gd name="connsiteX0" fmla="*/ 0 w 4738920"/>
                <a:gd name="connsiteY0" fmla="*/ 0 h 3854857"/>
                <a:gd name="connsiteX1" fmla="*/ 4738920 w 4738920"/>
                <a:gd name="connsiteY1" fmla="*/ 1963215 h 3854857"/>
                <a:gd name="connsiteX2" fmla="*/ 4738920 w 4738920"/>
                <a:gd name="connsiteY2" fmla="*/ 3854857 h 3854857"/>
              </a:gdLst>
              <a:ahLst/>
              <a:cxnLst>
                <a:cxn ang="0">
                  <a:pos x="connsiteX0" y="connsiteY0"/>
                </a:cxn>
                <a:cxn ang="0">
                  <a:pos x="connsiteX1" y="connsiteY1"/>
                </a:cxn>
                <a:cxn ang="0">
                  <a:pos x="connsiteX2" y="connsiteY2"/>
                </a:cxn>
              </a:cxnLst>
              <a:rect l="l" t="t" r="r" b="b"/>
              <a:pathLst>
                <a:path w="4738920" h="3854857">
                  <a:moveTo>
                    <a:pt x="0" y="0"/>
                  </a:moveTo>
                  <a:lnTo>
                    <a:pt x="4738920" y="1963215"/>
                  </a:lnTo>
                  <a:lnTo>
                    <a:pt x="4738920" y="3854857"/>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a:off x="7466013" y="2832101"/>
              <a:ext cx="4738920" cy="2857667"/>
            </a:xfrm>
            <a:custGeom>
              <a:avLst/>
              <a:gdLst>
                <a:gd name="connsiteX0" fmla="*/ 0 w 4738920"/>
                <a:gd name="connsiteY0" fmla="*/ 0 h 2857667"/>
                <a:gd name="connsiteX1" fmla="*/ 4738920 w 4738920"/>
                <a:gd name="connsiteY1" fmla="*/ 1963215 h 2857667"/>
                <a:gd name="connsiteX2" fmla="*/ 4738920 w 4738920"/>
                <a:gd name="connsiteY2" fmla="*/ 2857667 h 2857667"/>
              </a:gdLst>
              <a:ahLst/>
              <a:cxnLst>
                <a:cxn ang="0">
                  <a:pos x="connsiteX0" y="connsiteY0"/>
                </a:cxn>
                <a:cxn ang="0">
                  <a:pos x="connsiteX1" y="connsiteY1"/>
                </a:cxn>
                <a:cxn ang="0">
                  <a:pos x="connsiteX2" y="connsiteY2"/>
                </a:cxn>
              </a:cxnLst>
              <a:rect l="l" t="t" r="r" b="b"/>
              <a:pathLst>
                <a:path w="4738920" h="2857667">
                  <a:moveTo>
                    <a:pt x="0" y="0"/>
                  </a:moveTo>
                  <a:lnTo>
                    <a:pt x="4738920" y="1963215"/>
                  </a:lnTo>
                  <a:lnTo>
                    <a:pt x="4738920" y="2857667"/>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38" name="文本框 37"/>
          <p:cNvSpPr txBox="1"/>
          <p:nvPr/>
        </p:nvSpPr>
        <p:spPr>
          <a:xfrm>
            <a:off x="88900" y="2015490"/>
            <a:ext cx="7256145" cy="1753235"/>
          </a:xfrm>
          <a:prstGeom prst="rect">
            <a:avLst/>
          </a:prstGeom>
          <a:noFill/>
        </p:spPr>
        <p:txBody>
          <a:bodyPr wrap="square" rtlCol="0">
            <a:spAutoFit/>
          </a:bodyPr>
          <a:lstStyle/>
          <a:p>
            <a:pPr algn="ctr"/>
            <a:r>
              <a:rPr lang="zh-CN" altLang="en-US" sz="5400" b="1" dirty="0" smtClean="0">
                <a:solidFill>
                  <a:srgbClr val="D83A35"/>
                </a:solidFill>
                <a:latin typeface="微软雅黑" panose="020B0503020204020204" pitchFamily="34" charset="-122"/>
                <a:ea typeface="微软雅黑" panose="020B0503020204020204" pitchFamily="34" charset="-122"/>
              </a:rPr>
              <a:t>服务贸易和</a:t>
            </a:r>
            <a:endParaRPr lang="zh-CN" altLang="en-US" sz="5400" b="1" dirty="0" smtClean="0">
              <a:solidFill>
                <a:srgbClr val="D83A35"/>
              </a:solidFill>
              <a:latin typeface="微软雅黑" panose="020B0503020204020204" pitchFamily="34" charset="-122"/>
              <a:ea typeface="微软雅黑" panose="020B0503020204020204" pitchFamily="34" charset="-122"/>
            </a:endParaRPr>
          </a:p>
          <a:p>
            <a:pPr algn="ctr"/>
            <a:r>
              <a:rPr lang="zh-CN" altLang="en-US" sz="5400" b="1" dirty="0" smtClean="0">
                <a:solidFill>
                  <a:srgbClr val="D83A35"/>
                </a:solidFill>
                <a:latin typeface="微软雅黑" panose="020B0503020204020204" pitchFamily="34" charset="-122"/>
                <a:ea typeface="微软雅黑" panose="020B0503020204020204" pitchFamily="34" charset="-122"/>
              </a:rPr>
              <a:t>服务外包基础知识</a:t>
            </a:r>
            <a:endParaRPr lang="zh-CN" altLang="en-US" sz="5400" b="1" dirty="0" smtClean="0">
              <a:solidFill>
                <a:srgbClr val="D83A35"/>
              </a:solidFill>
              <a:latin typeface="微软雅黑" panose="020B0503020204020204" pitchFamily="34" charset="-122"/>
              <a:ea typeface="微软雅黑" panose="020B0503020204020204" pitchFamily="34" charset="-122"/>
            </a:endParaRPr>
          </a:p>
        </p:txBody>
      </p:sp>
      <p:sp>
        <p:nvSpPr>
          <p:cNvPr id="1025" name="AutoShape 2"/>
          <p:cNvSpPr>
            <a:spLocks noChangeAspect="1"/>
          </p:cNvSpPr>
          <p:nvPr/>
        </p:nvSpPr>
        <p:spPr>
          <a:xfrm>
            <a:off x="2133600" y="-2066925"/>
            <a:ext cx="7762875" cy="8256588"/>
          </a:xfrm>
          <a:prstGeom prst="rect">
            <a:avLst/>
          </a:prstGeom>
          <a:noFill/>
          <a:ln w="9525">
            <a:noFill/>
          </a:ln>
        </p:spPr>
      </p:sp>
      <p:sp>
        <p:nvSpPr>
          <p:cNvPr id="1026" name="AutoShape 2243"/>
          <p:cNvSpPr>
            <a:spLocks noChangeAspect="1"/>
          </p:cNvSpPr>
          <p:nvPr/>
        </p:nvSpPr>
        <p:spPr>
          <a:xfrm>
            <a:off x="-209550" y="-420687"/>
            <a:ext cx="15487650" cy="7278688"/>
          </a:xfrm>
          <a:prstGeom prst="rect">
            <a:avLst/>
          </a:prstGeom>
          <a:noFill/>
          <a:ln w="9525">
            <a:noFill/>
          </a:ln>
        </p:spPr>
      </p:sp>
      <p:grpSp>
        <p:nvGrpSpPr>
          <p:cNvPr id="27" name="组合 26"/>
          <p:cNvGrpSpPr/>
          <p:nvPr/>
        </p:nvGrpSpPr>
        <p:grpSpPr>
          <a:xfrm>
            <a:off x="1689735" y="4243705"/>
            <a:ext cx="6929749" cy="645160"/>
            <a:chOff x="1187624" y="3372579"/>
            <a:chExt cx="5999378" cy="645160"/>
          </a:xfrm>
        </p:grpSpPr>
        <p:sp>
          <p:nvSpPr>
            <p:cNvPr id="2" name="矩形 1"/>
            <p:cNvSpPr/>
            <p:nvPr/>
          </p:nvSpPr>
          <p:spPr>
            <a:xfrm>
              <a:off x="1761554" y="3372579"/>
              <a:ext cx="5425448" cy="645160"/>
            </a:xfrm>
            <a:prstGeom prst="rect">
              <a:avLst/>
            </a:prstGeom>
          </p:spPr>
          <p:txBody>
            <a:bodyPr wrap="square">
              <a:spAutoFit/>
            </a:bodyPr>
            <a:lstStyle/>
            <a:p>
              <a:r>
                <a:rPr lang="zh-CN" altLang="en-US" sz="3600" b="1">
                  <a:solidFill>
                    <a:srgbClr val="516069"/>
                  </a:solidFill>
                  <a:latin typeface="微软雅黑" panose="020B0503020204020204" pitchFamily="34" charset="-122"/>
                  <a:ea typeface="微软雅黑" panose="020B0503020204020204" pitchFamily="34" charset="-122"/>
                </a:rPr>
                <a:t> 广西商务厅</a:t>
              </a:r>
              <a:r>
                <a:rPr lang="zh-CN" altLang="en-US" sz="3600" b="1" smtClean="0">
                  <a:solidFill>
                    <a:srgbClr val="516069"/>
                  </a:solidFill>
                  <a:latin typeface="微软雅黑" panose="020B0503020204020204" pitchFamily="34" charset="-122"/>
                  <a:ea typeface="微软雅黑" panose="020B0503020204020204" pitchFamily="34" charset="-122"/>
                </a:rPr>
                <a:t>舒奇 </a:t>
              </a:r>
              <a:endParaRPr lang="zh-CN" altLang="en-US" sz="3600" b="1" smtClean="0">
                <a:solidFill>
                  <a:srgbClr val="516069"/>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187624" y="3404096"/>
              <a:ext cx="573935" cy="613410"/>
              <a:chOff x="1187624" y="3404096"/>
              <a:chExt cx="573935" cy="613410"/>
            </a:xfrm>
          </p:grpSpPr>
          <p:sp>
            <p:nvSpPr>
              <p:cNvPr id="18" name="椭圆 17"/>
              <p:cNvSpPr/>
              <p:nvPr/>
            </p:nvSpPr>
            <p:spPr>
              <a:xfrm>
                <a:off x="1187624" y="3404096"/>
                <a:ext cx="573935" cy="613410"/>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516069"/>
                  </a:solidFill>
                </a:endParaRPr>
              </a:p>
            </p:txBody>
          </p:sp>
          <p:sp>
            <p:nvSpPr>
              <p:cNvPr id="23" name="KSO_Shape"/>
              <p:cNvSpPr/>
              <p:nvPr/>
            </p:nvSpPr>
            <p:spPr>
              <a:xfrm>
                <a:off x="1393778" y="3549511"/>
                <a:ext cx="162175" cy="323215"/>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516069"/>
                  </a:solidFill>
                </a:endParaRPr>
              </a:p>
            </p:txBody>
          </p:sp>
        </p:grpSp>
      </p:grpSp>
      <p:sp>
        <p:nvSpPr>
          <p:cNvPr id="3" name="文本框 2"/>
          <p:cNvSpPr txBox="1"/>
          <p:nvPr/>
        </p:nvSpPr>
        <p:spPr>
          <a:xfrm>
            <a:off x="1887855" y="5340985"/>
            <a:ext cx="3638550" cy="521970"/>
          </a:xfrm>
          <a:prstGeom prst="rect">
            <a:avLst/>
          </a:prstGeom>
          <a:noFill/>
        </p:spPr>
        <p:txBody>
          <a:bodyPr wrap="none" rtlCol="0" anchor="t">
            <a:spAutoFit/>
          </a:bodyPr>
          <a:lstStyle/>
          <a:p>
            <a:r>
              <a:rPr lang="zh-CN" altLang="en-US" sz="2800" b="1" smtClean="0">
                <a:solidFill>
                  <a:srgbClr val="516069"/>
                </a:solidFill>
                <a:latin typeface="微软雅黑" panose="020B0503020204020204" pitchFamily="34" charset="-122"/>
                <a:ea typeface="微软雅黑" panose="020B0503020204020204" pitchFamily="34" charset="-122"/>
                <a:sym typeface="+mn-ea"/>
              </a:rPr>
              <a:t>      </a:t>
            </a:r>
            <a:r>
              <a:rPr lang="en-US" altLang="zh-CN" sz="2800" b="1" smtClean="0">
                <a:solidFill>
                  <a:srgbClr val="516069"/>
                </a:solidFill>
                <a:latin typeface="微软雅黑" panose="020B0503020204020204" pitchFamily="34" charset="-122"/>
                <a:ea typeface="微软雅黑" panose="020B0503020204020204" pitchFamily="34" charset="-122"/>
                <a:sym typeface="+mn-ea"/>
              </a:rPr>
              <a:t>2017</a:t>
            </a:r>
            <a:r>
              <a:rPr lang="zh-CN" altLang="en-US" sz="2800" b="1" smtClean="0">
                <a:solidFill>
                  <a:srgbClr val="516069"/>
                </a:solidFill>
                <a:latin typeface="微软雅黑" panose="020B0503020204020204" pitchFamily="34" charset="-122"/>
                <a:ea typeface="微软雅黑" panose="020B0503020204020204" pitchFamily="34" charset="-122"/>
                <a:sym typeface="+mn-ea"/>
              </a:rPr>
              <a:t>年</a:t>
            </a:r>
            <a:r>
              <a:rPr lang="en-US" altLang="zh-CN" sz="2800" b="1" smtClean="0">
                <a:solidFill>
                  <a:srgbClr val="516069"/>
                </a:solidFill>
                <a:latin typeface="微软雅黑" panose="020B0503020204020204" pitchFamily="34" charset="-122"/>
                <a:ea typeface="微软雅黑" panose="020B0503020204020204" pitchFamily="34" charset="-122"/>
                <a:sym typeface="+mn-ea"/>
              </a:rPr>
              <a:t>10</a:t>
            </a:r>
            <a:r>
              <a:rPr lang="zh-CN" altLang="en-US" sz="2800" b="1" smtClean="0">
                <a:solidFill>
                  <a:srgbClr val="516069"/>
                </a:solidFill>
                <a:latin typeface="微软雅黑" panose="020B0503020204020204" pitchFamily="34" charset="-122"/>
                <a:ea typeface="微软雅黑" panose="020B0503020204020204" pitchFamily="34" charset="-122"/>
                <a:sym typeface="+mn-ea"/>
              </a:rPr>
              <a:t>月</a:t>
            </a:r>
            <a:r>
              <a:rPr lang="en-US" altLang="zh-CN" sz="2800" b="1" smtClean="0">
                <a:solidFill>
                  <a:srgbClr val="516069"/>
                </a:solidFill>
                <a:latin typeface="微软雅黑" panose="020B0503020204020204" pitchFamily="34" charset="-122"/>
                <a:ea typeface="微软雅黑" panose="020B0503020204020204" pitchFamily="34" charset="-122"/>
                <a:sym typeface="+mn-ea"/>
              </a:rPr>
              <a:t>31</a:t>
            </a:r>
            <a:r>
              <a:rPr lang="zh-CN" altLang="en-US" sz="2800" b="1" smtClean="0">
                <a:solidFill>
                  <a:srgbClr val="516069"/>
                </a:solidFill>
                <a:latin typeface="微软雅黑" panose="020B0503020204020204" pitchFamily="34" charset="-122"/>
                <a:ea typeface="微软雅黑" panose="020B0503020204020204" pitchFamily="34" charset="-122"/>
                <a:sym typeface="+mn-ea"/>
              </a:rPr>
              <a:t>日</a:t>
            </a:r>
            <a:endParaRPr lang="zh-CN" altLang="en-US" sz="2800" b="1" smtClean="0">
              <a:solidFill>
                <a:srgbClr val="5160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2790" y="2243455"/>
            <a:ext cx="5252720" cy="2306320"/>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lang="zh-CN" altLang="en-US" b="1" noProof="0" dirty="0" smtClean="0">
                <a:ln>
                  <a:noFill/>
                </a:ln>
                <a:solidFill>
                  <a:srgbClr val="516069"/>
                </a:solidFill>
                <a:effectLst/>
                <a:uLnTx/>
                <a:uFillTx/>
                <a:latin typeface="微软雅黑" panose="020B0503020204020204" pitchFamily="34" charset="-122"/>
                <a:ea typeface="微软雅黑" panose="020B0503020204020204" pitchFamily="34" charset="-122"/>
                <a:cs typeface="+mn-cs"/>
                <a:sym typeface="+mn-ea"/>
              </a:rPr>
              <a:t>WTO的《服务贸易总协定》将服务分为12个部门，即商务服务、通信服务、建筑和相关工程服务、分销服务、教育服务、环境服务、金融服务、健康服务、旅游服务、娱乐文化和体育服务、运输服务、其他服务。服务外包可以按这12个部门进行分类。</a:t>
            </a:r>
            <a:endParaRPr kumimoji="0" lang="zh-CN" altLang="en-US" b="1" i="0" u="none" strike="noStrike" kern="1200" cap="none" spc="0" normalizeH="0" baseline="0" noProof="0" dirty="0" smtClean="0">
              <a:ln>
                <a:noFill/>
              </a:ln>
              <a:solidFill>
                <a:srgbClr val="516069"/>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3" name="六边形 22"/>
          <p:cNvSpPr/>
          <p:nvPr/>
        </p:nvSpPr>
        <p:spPr>
          <a:xfrm rot="5400000">
            <a:off x="3126581" y="4782344"/>
            <a:ext cx="1787525" cy="1541463"/>
          </a:xfrm>
          <a:prstGeom prst="hexagon">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任意多边形 23"/>
          <p:cNvSpPr/>
          <p:nvPr/>
        </p:nvSpPr>
        <p:spPr>
          <a:xfrm rot="5400000">
            <a:off x="2802731" y="-392906"/>
            <a:ext cx="2360613" cy="3146425"/>
          </a:xfrm>
          <a:custGeom>
            <a:avLst/>
            <a:gdLst>
              <a:gd name="connsiteX0" fmla="*/ 0 w 2361069"/>
              <a:gd name="connsiteY0" fmla="*/ 3147643 h 3147643"/>
              <a:gd name="connsiteX1" fmla="*/ 0 w 2361069"/>
              <a:gd name="connsiteY1" fmla="*/ 0 h 3147643"/>
              <a:gd name="connsiteX2" fmla="*/ 1574158 w 2361069"/>
              <a:gd name="connsiteY2" fmla="*/ 0 h 3147643"/>
              <a:gd name="connsiteX3" fmla="*/ 2361069 w 2361069"/>
              <a:gd name="connsiteY3" fmla="*/ 1573822 h 3147643"/>
              <a:gd name="connsiteX4" fmla="*/ 1574158 w 2361069"/>
              <a:gd name="connsiteY4" fmla="*/ 3147643 h 3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9" h="3147643">
                <a:moveTo>
                  <a:pt x="0" y="3147643"/>
                </a:moveTo>
                <a:lnTo>
                  <a:pt x="0" y="0"/>
                </a:lnTo>
                <a:lnTo>
                  <a:pt x="1574158" y="0"/>
                </a:lnTo>
                <a:lnTo>
                  <a:pt x="2361069" y="1573822"/>
                </a:lnTo>
                <a:lnTo>
                  <a:pt x="1574158" y="3147643"/>
                </a:lnTo>
                <a:close/>
              </a:path>
            </a:pathLst>
          </a:cu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六边形 24"/>
          <p:cNvSpPr/>
          <p:nvPr/>
        </p:nvSpPr>
        <p:spPr>
          <a:xfrm rot="5400000">
            <a:off x="284956" y="1370806"/>
            <a:ext cx="1100138" cy="949325"/>
          </a:xfrm>
          <a:prstGeom prst="hexagon">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任意多边形 25"/>
          <p:cNvSpPr/>
          <p:nvPr/>
        </p:nvSpPr>
        <p:spPr>
          <a:xfrm rot="5400000">
            <a:off x="-575469" y="3912394"/>
            <a:ext cx="1909763" cy="758825"/>
          </a:xfrm>
          <a:custGeom>
            <a:avLst/>
            <a:gdLst>
              <a:gd name="connsiteX0" fmla="*/ 0 w 1909197"/>
              <a:gd name="connsiteY0" fmla="*/ 758978 h 758978"/>
              <a:gd name="connsiteX1" fmla="*/ 379489 w 1909197"/>
              <a:gd name="connsiteY1" fmla="*/ 0 h 758978"/>
              <a:gd name="connsiteX2" fmla="*/ 1529708 w 1909197"/>
              <a:gd name="connsiteY2" fmla="*/ 0 h 758978"/>
              <a:gd name="connsiteX3" fmla="*/ 1909197 w 1909197"/>
              <a:gd name="connsiteY3" fmla="*/ 758978 h 758978"/>
            </a:gdLst>
            <a:ahLst/>
            <a:cxnLst>
              <a:cxn ang="0">
                <a:pos x="connsiteX0" y="connsiteY0"/>
              </a:cxn>
              <a:cxn ang="0">
                <a:pos x="connsiteX1" y="connsiteY1"/>
              </a:cxn>
              <a:cxn ang="0">
                <a:pos x="connsiteX2" y="connsiteY2"/>
              </a:cxn>
              <a:cxn ang="0">
                <a:pos x="connsiteX3" y="connsiteY3"/>
              </a:cxn>
            </a:cxnLst>
            <a:rect l="l" t="t" r="r" b="b"/>
            <a:pathLst>
              <a:path w="1909197" h="758978">
                <a:moveTo>
                  <a:pt x="0" y="758978"/>
                </a:moveTo>
                <a:lnTo>
                  <a:pt x="379489" y="0"/>
                </a:lnTo>
                <a:lnTo>
                  <a:pt x="1529708" y="0"/>
                </a:lnTo>
                <a:lnTo>
                  <a:pt x="1909197" y="758978"/>
                </a:lnTo>
                <a:close/>
              </a:path>
            </a:pathLst>
          </a:cu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六边形 26"/>
          <p:cNvSpPr/>
          <p:nvPr/>
        </p:nvSpPr>
        <p:spPr>
          <a:xfrm rot="5400000">
            <a:off x="4000500" y="2239963"/>
            <a:ext cx="1116013" cy="963613"/>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8" name="图片 11"/>
          <p:cNvPicPr>
            <a:picLocks noChangeAspect="1"/>
          </p:cNvPicPr>
          <p:nvPr/>
        </p:nvPicPr>
        <p:blipFill>
          <a:blip r:embed="rId1" cstate="print"/>
          <a:stretch>
            <a:fillRect/>
          </a:stretch>
        </p:blipFill>
        <p:spPr>
          <a:xfrm>
            <a:off x="846138" y="1685925"/>
            <a:ext cx="3144837" cy="3651250"/>
          </a:xfrm>
          <a:prstGeom prst="rect">
            <a:avLst/>
          </a:prstGeom>
          <a:noFill/>
          <a:ln w="9525">
            <a:noFill/>
          </a:ln>
        </p:spPr>
      </p:pic>
      <p:sp>
        <p:nvSpPr>
          <p:cNvPr id="29" name="六边形 28"/>
          <p:cNvSpPr/>
          <p:nvPr/>
        </p:nvSpPr>
        <p:spPr>
          <a:xfrm rot="5400000">
            <a:off x="4537075" y="3278188"/>
            <a:ext cx="539750" cy="466725"/>
          </a:xfrm>
          <a:prstGeom prst="hexagon">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 name="六边形 29"/>
          <p:cNvSpPr/>
          <p:nvPr/>
        </p:nvSpPr>
        <p:spPr>
          <a:xfrm rot="5400000">
            <a:off x="5163344" y="3258344"/>
            <a:ext cx="269875" cy="233363"/>
          </a:xfrm>
          <a:prstGeom prst="hexagon">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2" name="文本框 31"/>
          <p:cNvSpPr txBox="1">
            <a:spLocks noChangeArrowheads="1"/>
          </p:cNvSpPr>
          <p:nvPr/>
        </p:nvSpPr>
        <p:spPr bwMode="auto">
          <a:xfrm>
            <a:off x="7675880" y="182880"/>
            <a:ext cx="46818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三、服务外包与服务贸易</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7" presetClass="entr" presetSubtype="1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7"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7" presetClass="entr" presetSubtype="1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17" presetClass="entr" presetSubtype="1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7"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strVal val="#ppt_h"/>
                                          </p:val>
                                        </p:tav>
                                        <p:tav tm="100000">
                                          <p:val>
                                            <p:strVal val="#ppt_h"/>
                                          </p:val>
                                        </p:tav>
                                      </p:tavLst>
                                    </p:anim>
                                  </p:childTnLst>
                                </p:cTn>
                              </p:par>
                            </p:childTnLst>
                          </p:cTn>
                        </p:par>
                        <p:par>
                          <p:cTn id="45" fill="hold">
                            <p:stCondLst>
                              <p:cond delay="4500"/>
                            </p:stCondLst>
                            <p:childTnLst>
                              <p:par>
                                <p:cTn id="46" presetID="17" presetClass="entr" presetSubtype="1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2"/>
                                        </p:tgtEl>
                                        <p:attrNameLst>
                                          <p:attrName>style.visibility</p:attrName>
                                        </p:attrNameLst>
                                      </p:cBhvr>
                                      <p:to>
                                        <p:strVal val="visible"/>
                                      </p:to>
                                    </p:set>
                                    <p:anim calcmode="discrete" valueType="clr">
                                      <p:cBhvr override="childStyle">
                                        <p:cTn id="5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
                                        </p:tgtEl>
                                        <p:attrNameLst>
                                          <p:attrName>fillcolor</p:attrName>
                                        </p:attrNameLst>
                                      </p:cBhvr>
                                      <p:tavLst>
                                        <p:tav tm="0">
                                          <p:val>
                                            <p:clrVal>
                                              <a:schemeClr val="accent2"/>
                                            </p:clrVal>
                                          </p:val>
                                        </p:tav>
                                        <p:tav tm="50000">
                                          <p:val>
                                            <p:clrVal>
                                              <a:schemeClr val="hlink"/>
                                            </p:clrVal>
                                          </p:val>
                                        </p:tav>
                                      </p:tavLst>
                                    </p:anim>
                                    <p:set>
                                      <p:cBhvr>
                                        <p:cTn id="5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9" grpId="0" animBg="1"/>
      <p:bldP spid="30" grpId="0" animBg="1"/>
      <p:bldP spid="32" grpId="0"/>
      <p:bldP spid="32" grpId="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8"/>
          <p:cNvSpPr/>
          <p:nvPr/>
        </p:nvSpPr>
        <p:spPr>
          <a:xfrm>
            <a:off x="2639581" y="960158"/>
            <a:ext cx="9552420" cy="2841945"/>
          </a:xfrm>
          <a:prstGeom prst="rect">
            <a:avLst/>
          </a:prstGeom>
          <a:blipFill dpi="0" rotWithShape="1">
            <a:blip r:embed="rId1" cstate="print"/>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33" name="Group 9"/>
          <p:cNvGrpSpPr/>
          <p:nvPr/>
        </p:nvGrpSpPr>
        <p:grpSpPr>
          <a:xfrm>
            <a:off x="-10646" y="960158"/>
            <a:ext cx="2910289" cy="2841945"/>
            <a:chOff x="-7985" y="901147"/>
            <a:chExt cx="2182717" cy="2131459"/>
          </a:xfrm>
          <a:solidFill>
            <a:srgbClr val="516069"/>
          </a:solidFill>
        </p:grpSpPr>
        <p:sp>
          <p:nvSpPr>
            <p:cNvPr id="34" name="Rectangle 12"/>
            <p:cNvSpPr/>
            <p:nvPr/>
          </p:nvSpPr>
          <p:spPr>
            <a:xfrm>
              <a:off x="-7985" y="901147"/>
              <a:ext cx="201264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5" name="Isosceles Triangle 11"/>
            <p:cNvSpPr/>
            <p:nvPr/>
          </p:nvSpPr>
          <p:spPr>
            <a:xfrm rot="5400000">
              <a:off x="1846781" y="1869353"/>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2" name="矩形 1"/>
          <p:cNvSpPr/>
          <p:nvPr/>
        </p:nvSpPr>
        <p:spPr>
          <a:xfrm>
            <a:off x="888365" y="4430395"/>
            <a:ext cx="10829290" cy="1863725"/>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lang="en-US" altLang="zh-CN" b="1" noProof="0" dirty="0" smtClean="0">
                <a:ln>
                  <a:noFill/>
                </a:ln>
                <a:solidFill>
                  <a:srgbClr val="516069"/>
                </a:solidFill>
                <a:effectLst/>
                <a:uLnTx/>
                <a:uFillTx/>
                <a:latin typeface="微软雅黑" panose="020B0503020204020204" pitchFamily="34" charset="-122"/>
                <a:ea typeface="微软雅黑" panose="020B0503020204020204" pitchFamily="34" charset="-122"/>
                <a:sym typeface="+mn-ea"/>
              </a:rPr>
              <a:t>      </a:t>
            </a:r>
            <a:r>
              <a:rPr lang="zh-CN" altLang="en-US" b="1" noProof="0" dirty="0" smtClean="0">
                <a:ln>
                  <a:noFill/>
                </a:ln>
                <a:solidFill>
                  <a:srgbClr val="516069"/>
                </a:solidFill>
                <a:effectLst/>
                <a:uLnTx/>
                <a:uFillTx/>
                <a:latin typeface="微软雅黑" panose="020B0503020204020204" pitchFamily="34" charset="-122"/>
                <a:ea typeface="微软雅黑" panose="020B0503020204020204" pitchFamily="34" charset="-122"/>
                <a:sym typeface="+mn-ea"/>
              </a:rPr>
              <a:t>服务外包中的离岸服务外包是国际服务贸易中迅速增长的一部分，包括远距离海外购买服务，如电话、传真、因特网等等，主要属于《服务贸易总协定》中定义的四种服务贸易方式中的第一种，即跨境交付。服务外包作为一种新的服务贸易业务逐渐衍生出来，如近年来出现的大型呼叫中心、数据库服务、远程财务处理。以电子信息为主和以高科技为先导的服务外包正在成为国际服务贸易中增长最快的部分。</a:t>
            </a:r>
            <a:endParaRPr kumimoji="0" lang="zh-CN" altLang="en-US" b="1" i="0" u="none" strike="noStrike" kern="1200" cap="none" spc="0" normalizeH="0" baseline="0" noProof="0" dirty="0" smtClean="0">
              <a:ln>
                <a:noFill/>
              </a:ln>
              <a:solidFill>
                <a:srgbClr val="516069"/>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文本框 2"/>
          <p:cNvSpPr txBox="1">
            <a:spLocks noChangeArrowheads="1"/>
          </p:cNvSpPr>
          <p:nvPr/>
        </p:nvSpPr>
        <p:spPr bwMode="auto">
          <a:xfrm>
            <a:off x="7675880" y="182880"/>
            <a:ext cx="46818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三、服务外包与服务贸易</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
        <p:nvSpPr>
          <p:cNvPr id="27" name="六边形 26"/>
          <p:cNvSpPr/>
          <p:nvPr/>
        </p:nvSpPr>
        <p:spPr>
          <a:xfrm rot="5400000">
            <a:off x="71755" y="3189923"/>
            <a:ext cx="1116013" cy="96361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六边形 28"/>
          <p:cNvSpPr/>
          <p:nvPr/>
        </p:nvSpPr>
        <p:spPr>
          <a:xfrm rot="5400000">
            <a:off x="608330" y="4228148"/>
            <a:ext cx="539750" cy="466725"/>
          </a:xfrm>
          <a:prstGeom prst="hexagon">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 name="六边形 29"/>
          <p:cNvSpPr/>
          <p:nvPr/>
        </p:nvSpPr>
        <p:spPr>
          <a:xfrm rot="5400000">
            <a:off x="1234599" y="4208304"/>
            <a:ext cx="269875" cy="233363"/>
          </a:xfrm>
          <a:prstGeom prst="hexagon">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1"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
                                        </p:tgtEl>
                                        <p:attrNameLst>
                                          <p:attrName>style.visibility</p:attrName>
                                        </p:attrNameLst>
                                      </p:cBhvr>
                                      <p:to>
                                        <p:strVal val="visible"/>
                                      </p:to>
                                    </p:set>
                                    <p:anim calcmode="discrete" valueType="clr">
                                      <p:cBhvr override="childStyle">
                                        <p:cTn id="3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
                                        </p:tgtEl>
                                        <p:attrNameLst>
                                          <p:attrName>fillcolor</p:attrName>
                                        </p:attrNameLst>
                                      </p:cBhvr>
                                      <p:tavLst>
                                        <p:tav tm="0">
                                          <p:val>
                                            <p:clrVal>
                                              <a:schemeClr val="accent2"/>
                                            </p:clrVal>
                                          </p:val>
                                        </p:tav>
                                        <p:tav tm="50000">
                                          <p:val>
                                            <p:clrVal>
                                              <a:schemeClr val="hlink"/>
                                            </p:clrVal>
                                          </p:val>
                                        </p:tav>
                                      </p:tavLst>
                                    </p:anim>
                                    <p:set>
                                      <p:cBhvr>
                                        <p:cTn id="3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2" grpId="0"/>
      <p:bldP spid="27" grpId="0" bldLvl="0" animBg="1"/>
      <p:bldP spid="29" grpId="0" bldLvl="0" animBg="1"/>
      <p:bldP spid="3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2" y="-1"/>
            <a:ext cx="6225116" cy="6879771"/>
            <a:chOff x="753645" y="-39688"/>
            <a:chExt cx="11451288" cy="6911182"/>
          </a:xfrm>
        </p:grpSpPr>
        <p:sp>
          <p:nvSpPr>
            <p:cNvPr id="22" name="任意多边形 21"/>
            <p:cNvSpPr/>
            <p:nvPr/>
          </p:nvSpPr>
          <p:spPr bwMode="auto">
            <a:xfrm>
              <a:off x="4764088" y="-39688"/>
              <a:ext cx="4194175" cy="3086100"/>
            </a:xfrm>
            <a:custGeom>
              <a:avLst/>
              <a:gdLst>
                <a:gd name="connsiteX0" fmla="*/ 1847850 w 4194175"/>
                <a:gd name="connsiteY0" fmla="*/ 0 h 3086100"/>
                <a:gd name="connsiteX1" fmla="*/ 4194175 w 4194175"/>
                <a:gd name="connsiteY1" fmla="*/ 3086100 h 3086100"/>
                <a:gd name="connsiteX2" fmla="*/ 0 w 4194175"/>
                <a:gd name="connsiteY2" fmla="*/ 617538 h 3086100"/>
              </a:gdLst>
              <a:ahLst/>
              <a:cxnLst>
                <a:cxn ang="0">
                  <a:pos x="connsiteX0" y="connsiteY0"/>
                </a:cxn>
                <a:cxn ang="0">
                  <a:pos x="connsiteX1" y="connsiteY1"/>
                </a:cxn>
                <a:cxn ang="0">
                  <a:pos x="connsiteX2" y="connsiteY2"/>
                </a:cxn>
              </a:cxnLst>
              <a:rect l="l" t="t" r="r" b="b"/>
              <a:pathLst>
                <a:path w="4194175" h="3086100">
                  <a:moveTo>
                    <a:pt x="1847850" y="0"/>
                  </a:moveTo>
                  <a:lnTo>
                    <a:pt x="4194175" y="3086100"/>
                  </a:lnTo>
                  <a:lnTo>
                    <a:pt x="0" y="617538"/>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a:off x="5176714" y="-39688"/>
              <a:ext cx="2917948" cy="2562225"/>
            </a:xfrm>
            <a:custGeom>
              <a:avLst/>
              <a:gdLst>
                <a:gd name="connsiteX0" fmla="*/ 0 w 2917948"/>
                <a:gd name="connsiteY0" fmla="*/ 0 h 2562225"/>
                <a:gd name="connsiteX1" fmla="*/ 1642696 w 2917948"/>
                <a:gd name="connsiteY1" fmla="*/ 0 h 2562225"/>
                <a:gd name="connsiteX2" fmla="*/ 2917948 w 2917948"/>
                <a:gd name="connsiteY2" fmla="*/ 2562225 h 2562225"/>
              </a:gdLst>
              <a:ahLst/>
              <a:cxnLst>
                <a:cxn ang="0">
                  <a:pos x="connsiteX0" y="connsiteY0"/>
                </a:cxn>
                <a:cxn ang="0">
                  <a:pos x="connsiteX1" y="connsiteY1"/>
                </a:cxn>
                <a:cxn ang="0">
                  <a:pos x="connsiteX2" y="connsiteY2"/>
                </a:cxn>
              </a:cxnLst>
              <a:rect l="l" t="t" r="r" b="b"/>
              <a:pathLst>
                <a:path w="2917948" h="2562225">
                  <a:moveTo>
                    <a:pt x="0" y="0"/>
                  </a:moveTo>
                  <a:lnTo>
                    <a:pt x="1642696" y="0"/>
                  </a:lnTo>
                  <a:lnTo>
                    <a:pt x="2917948" y="2562225"/>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753645" y="-39688"/>
              <a:ext cx="9136481" cy="3786188"/>
            </a:xfrm>
            <a:custGeom>
              <a:avLst/>
              <a:gdLst>
                <a:gd name="connsiteX0" fmla="*/ 0 w 9136481"/>
                <a:gd name="connsiteY0" fmla="*/ 0 h 3786188"/>
                <a:gd name="connsiteX1" fmla="*/ 44819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4481977" y="0"/>
                  </a:lnTo>
                  <a:lnTo>
                    <a:pt x="9136481" y="3786188"/>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753645" y="-39688"/>
              <a:ext cx="9136481" cy="3786189"/>
            </a:xfrm>
            <a:custGeom>
              <a:avLst/>
              <a:gdLst>
                <a:gd name="connsiteX0" fmla="*/ 0 w 9136481"/>
                <a:gd name="connsiteY0" fmla="*/ 0 h 3786188"/>
                <a:gd name="connsiteX1" fmla="*/ 28577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2857777" y="0"/>
                  </a:lnTo>
                  <a:lnTo>
                    <a:pt x="9136481" y="3786188"/>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8397875" y="3532188"/>
              <a:ext cx="3807058" cy="3086100"/>
            </a:xfrm>
            <a:custGeom>
              <a:avLst/>
              <a:gdLst>
                <a:gd name="connsiteX0" fmla="*/ 0 w 3807058"/>
                <a:gd name="connsiteY0" fmla="*/ 0 h 3086100"/>
                <a:gd name="connsiteX1" fmla="*/ 3807058 w 3807058"/>
                <a:gd name="connsiteY1" fmla="*/ 2240462 h 3086100"/>
                <a:gd name="connsiteX2" fmla="*/ 3807058 w 3807058"/>
                <a:gd name="connsiteY2" fmla="*/ 2600136 h 3086100"/>
                <a:gd name="connsiteX3" fmla="*/ 2347913 w 3807058"/>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3807058" h="3086100">
                  <a:moveTo>
                    <a:pt x="0" y="0"/>
                  </a:moveTo>
                  <a:lnTo>
                    <a:pt x="3807058" y="2240462"/>
                  </a:lnTo>
                  <a:lnTo>
                    <a:pt x="3807058" y="2600136"/>
                  </a:lnTo>
                  <a:lnTo>
                    <a:pt x="2347913" y="3086100"/>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a:off x="9261475" y="4056063"/>
              <a:ext cx="2943458" cy="2815431"/>
            </a:xfrm>
            <a:custGeom>
              <a:avLst/>
              <a:gdLst>
                <a:gd name="connsiteX0" fmla="*/ 0 w 2943458"/>
                <a:gd name="connsiteY0" fmla="*/ 0 h 2815431"/>
                <a:gd name="connsiteX1" fmla="*/ 2943458 w 2943458"/>
                <a:gd name="connsiteY1" fmla="*/ 2584625 h 2815431"/>
                <a:gd name="connsiteX2" fmla="*/ 2943458 w 2943458"/>
                <a:gd name="connsiteY2" fmla="*/ 2815431 h 2815431"/>
                <a:gd name="connsiteX3" fmla="*/ 1401922 w 2943458"/>
                <a:gd name="connsiteY3" fmla="*/ 2815431 h 2815431"/>
              </a:gdLst>
              <a:ahLst/>
              <a:cxnLst>
                <a:cxn ang="0">
                  <a:pos x="connsiteX0" y="connsiteY0"/>
                </a:cxn>
                <a:cxn ang="0">
                  <a:pos x="connsiteX1" y="connsiteY1"/>
                </a:cxn>
                <a:cxn ang="0">
                  <a:pos x="connsiteX2" y="connsiteY2"/>
                </a:cxn>
                <a:cxn ang="0">
                  <a:pos x="connsiteX3" y="connsiteY3"/>
                </a:cxn>
              </a:cxnLst>
              <a:rect l="l" t="t" r="r" b="b"/>
              <a:pathLst>
                <a:path w="2943458" h="2815431">
                  <a:moveTo>
                    <a:pt x="0" y="0"/>
                  </a:moveTo>
                  <a:lnTo>
                    <a:pt x="2943458" y="2584625"/>
                  </a:lnTo>
                  <a:lnTo>
                    <a:pt x="2943458" y="2815431"/>
                  </a:lnTo>
                  <a:lnTo>
                    <a:pt x="1401922" y="2815431"/>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7466013" y="2832101"/>
              <a:ext cx="4738920" cy="3854857"/>
            </a:xfrm>
            <a:custGeom>
              <a:avLst/>
              <a:gdLst>
                <a:gd name="connsiteX0" fmla="*/ 0 w 4738920"/>
                <a:gd name="connsiteY0" fmla="*/ 0 h 3854857"/>
                <a:gd name="connsiteX1" fmla="*/ 4738920 w 4738920"/>
                <a:gd name="connsiteY1" fmla="*/ 1963215 h 3854857"/>
                <a:gd name="connsiteX2" fmla="*/ 4738920 w 4738920"/>
                <a:gd name="connsiteY2" fmla="*/ 3854857 h 3854857"/>
              </a:gdLst>
              <a:ahLst/>
              <a:cxnLst>
                <a:cxn ang="0">
                  <a:pos x="connsiteX0" y="connsiteY0"/>
                </a:cxn>
                <a:cxn ang="0">
                  <a:pos x="connsiteX1" y="connsiteY1"/>
                </a:cxn>
                <a:cxn ang="0">
                  <a:pos x="connsiteX2" y="connsiteY2"/>
                </a:cxn>
              </a:cxnLst>
              <a:rect l="l" t="t" r="r" b="b"/>
              <a:pathLst>
                <a:path w="4738920" h="3854857">
                  <a:moveTo>
                    <a:pt x="0" y="0"/>
                  </a:moveTo>
                  <a:lnTo>
                    <a:pt x="4738920" y="1963215"/>
                  </a:lnTo>
                  <a:lnTo>
                    <a:pt x="4738920" y="3854857"/>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a:off x="7466013" y="2832101"/>
              <a:ext cx="4738920" cy="2857667"/>
            </a:xfrm>
            <a:custGeom>
              <a:avLst/>
              <a:gdLst>
                <a:gd name="connsiteX0" fmla="*/ 0 w 4738920"/>
                <a:gd name="connsiteY0" fmla="*/ 0 h 2857667"/>
                <a:gd name="connsiteX1" fmla="*/ 4738920 w 4738920"/>
                <a:gd name="connsiteY1" fmla="*/ 1963215 h 2857667"/>
                <a:gd name="connsiteX2" fmla="*/ 4738920 w 4738920"/>
                <a:gd name="connsiteY2" fmla="*/ 2857667 h 2857667"/>
              </a:gdLst>
              <a:ahLst/>
              <a:cxnLst>
                <a:cxn ang="0">
                  <a:pos x="connsiteX0" y="connsiteY0"/>
                </a:cxn>
                <a:cxn ang="0">
                  <a:pos x="connsiteX1" y="connsiteY1"/>
                </a:cxn>
                <a:cxn ang="0">
                  <a:pos x="connsiteX2" y="connsiteY2"/>
                </a:cxn>
              </a:cxnLst>
              <a:rect l="l" t="t" r="r" b="b"/>
              <a:pathLst>
                <a:path w="4738920" h="2857667">
                  <a:moveTo>
                    <a:pt x="0" y="0"/>
                  </a:moveTo>
                  <a:lnTo>
                    <a:pt x="4738920" y="1963215"/>
                  </a:lnTo>
                  <a:lnTo>
                    <a:pt x="4738920" y="2857667"/>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2049" name="AutoShape 2"/>
          <p:cNvSpPr>
            <a:spLocks noChangeAspect="1"/>
          </p:cNvSpPr>
          <p:nvPr/>
        </p:nvSpPr>
        <p:spPr>
          <a:xfrm>
            <a:off x="2133600" y="-2066925"/>
            <a:ext cx="7762875" cy="8256588"/>
          </a:xfrm>
          <a:prstGeom prst="rect">
            <a:avLst/>
          </a:prstGeom>
          <a:noFill/>
          <a:ln w="9525">
            <a:noFill/>
          </a:ln>
        </p:spPr>
      </p:sp>
      <p:sp>
        <p:nvSpPr>
          <p:cNvPr id="2050" name="AutoShape 2243"/>
          <p:cNvSpPr>
            <a:spLocks noChangeAspect="1"/>
          </p:cNvSpPr>
          <p:nvPr/>
        </p:nvSpPr>
        <p:spPr>
          <a:xfrm>
            <a:off x="-209550" y="-420687"/>
            <a:ext cx="15487650" cy="7278688"/>
          </a:xfrm>
          <a:prstGeom prst="rect">
            <a:avLst/>
          </a:prstGeom>
          <a:noFill/>
          <a:ln w="9525">
            <a:noFill/>
          </a:ln>
        </p:spPr>
      </p:sp>
      <p:sp>
        <p:nvSpPr>
          <p:cNvPr id="38" name="文本框 37"/>
          <p:cNvSpPr txBox="1"/>
          <p:nvPr/>
        </p:nvSpPr>
        <p:spPr>
          <a:xfrm>
            <a:off x="4044813" y="2705613"/>
            <a:ext cx="6840055" cy="1446550"/>
          </a:xfrm>
          <a:prstGeom prst="rect">
            <a:avLst/>
          </a:prstGeom>
          <a:noFill/>
        </p:spPr>
        <p:txBody>
          <a:bodyPr wrap="square" rtlCol="0">
            <a:spAutoFit/>
          </a:bodyPr>
          <a:p>
            <a:r>
              <a:rPr lang="zh-CN" altLang="en-US" sz="8800" b="1" dirty="0" smtClean="0">
                <a:solidFill>
                  <a:srgbClr val="D83A35"/>
                </a:solidFill>
                <a:latin typeface="微软雅黑" panose="020B0503020204020204" pitchFamily="34" charset="-122"/>
                <a:ea typeface="微软雅黑" panose="020B0503020204020204" pitchFamily="34" charset="-122"/>
              </a:rPr>
              <a:t>谢 谢 大 家！</a:t>
            </a:r>
            <a:endParaRPr lang="zh-CN" altLang="en-US" sz="8800" b="1" dirty="0">
              <a:solidFill>
                <a:srgbClr val="D83A35"/>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397239" y="4167130"/>
            <a:ext cx="5606339" cy="400110"/>
          </a:xfrm>
          <a:prstGeom prst="rect">
            <a:avLst/>
          </a:prstGeom>
          <a:noFill/>
        </p:spPr>
        <p:txBody>
          <a:bodyPr wrap="square" rtlCol="0">
            <a:spAutoFit/>
          </a:bodyPr>
          <a:p>
            <a:pPr algn="dist"/>
            <a:r>
              <a:rPr lang="en-US" altLang="zh-CN" sz="2000" dirty="0" smtClean="0">
                <a:solidFill>
                  <a:srgbClr val="31393E"/>
                </a:solidFill>
                <a:latin typeface="微软雅黑" panose="020B0503020204020204" pitchFamily="34" charset="-122"/>
                <a:ea typeface="微软雅黑" panose="020B0503020204020204" pitchFamily="34" charset="-122"/>
              </a:rPr>
              <a:t>THANKYOU</a:t>
            </a:r>
            <a:endParaRPr lang="en-US" altLang="zh-CN" sz="2000" dirty="0" smtClean="0">
              <a:solidFill>
                <a:srgbClr val="31393E"/>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8"/>
                                        </p:tgtEl>
                                        <p:attrNameLst>
                                          <p:attrName>style.visibility</p:attrName>
                                        </p:attrNameLst>
                                      </p:cBhvr>
                                      <p:to>
                                        <p:strVal val="visible"/>
                                      </p:to>
                                    </p:set>
                                    <p:anim calcmode="discrete" valueType="clr">
                                      <p:cBhvr override="childStyle">
                                        <p:cTn id="7"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
                                        </p:tgtEl>
                                        <p:attrNameLst>
                                          <p:attrName>fillcolor</p:attrName>
                                        </p:attrNameLst>
                                      </p:cBhvr>
                                      <p:tavLst>
                                        <p:tav tm="0">
                                          <p:val>
                                            <p:clrVal>
                                              <a:schemeClr val="accent2"/>
                                            </p:clrVal>
                                          </p:val>
                                        </p:tav>
                                        <p:tav tm="50000">
                                          <p:val>
                                            <p:clrVal>
                                              <a:schemeClr val="hlink"/>
                                            </p:clrVal>
                                          </p:val>
                                        </p:tav>
                                      </p:tavLst>
                                    </p:anim>
                                    <p:set>
                                      <p:cBhvr>
                                        <p:cTn id="9" dur="80"/>
                                        <p:tgtEl>
                                          <p:spTgt spid="3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9"/>
                                        </p:tgtEl>
                                        <p:attrNameLst>
                                          <p:attrName>style.visibility</p:attrName>
                                        </p:attrNameLst>
                                      </p:cBhvr>
                                      <p:to>
                                        <p:strVal val="visible"/>
                                      </p:to>
                                    </p:set>
                                    <p:anim calcmode="discrete" valueType="clr">
                                      <p:cBhvr override="childStyle">
                                        <p:cTn id="12"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9"/>
                                        </p:tgtEl>
                                        <p:attrNameLst>
                                          <p:attrName>fillcolor</p:attrName>
                                        </p:attrNameLst>
                                      </p:cBhvr>
                                      <p:tavLst>
                                        <p:tav tm="0">
                                          <p:val>
                                            <p:clrVal>
                                              <a:schemeClr val="accent2"/>
                                            </p:clrVal>
                                          </p:val>
                                        </p:tav>
                                        <p:tav tm="50000">
                                          <p:val>
                                            <p:clrVal>
                                              <a:schemeClr val="hlink"/>
                                            </p:clrVal>
                                          </p:val>
                                        </p:tav>
                                      </p:tavLst>
                                    </p:anim>
                                    <p:set>
                                      <p:cBhvr>
                                        <p:cTn id="14" dur="80"/>
                                        <p:tgtEl>
                                          <p:spTgt spid="39"/>
                                        </p:tgtEl>
                                        <p:attrNameLst>
                                          <p:attrName>fill.type</p:attrName>
                                        </p:attrNameLst>
                                      </p:cBhvr>
                                      <p:to>
                                        <p:strVal val="solid"/>
                                      </p:to>
                                    </p:set>
                                  </p:childTnLst>
                                </p:cTn>
                              </p:par>
                            </p:childTnLst>
                          </p:cTn>
                        </p:par>
                        <p:par>
                          <p:cTn id="15" fill="hold">
                            <p:stCondLst>
                              <p:cond delay="359"/>
                            </p:stCondLst>
                            <p:childTnLst>
                              <p:par>
                                <p:cTn id="16" presetID="27" presetClass="entr" presetSubtype="0" fill="hold" grpId="1" nodeType="afterEffect">
                                  <p:stCondLst>
                                    <p:cond delay="0"/>
                                  </p:stCondLst>
                                  <p:iterate type="lt">
                                    <p:tmPct val="50000"/>
                                  </p:iterate>
                                  <p:childTnLst>
                                    <p:set>
                                      <p:cBhvr>
                                        <p:cTn id="17" dur="1" fill="hold">
                                          <p:stCondLst>
                                            <p:cond delay="0"/>
                                          </p:stCondLst>
                                        </p:cTn>
                                        <p:tgtEl>
                                          <p:spTgt spid="38"/>
                                        </p:tgtEl>
                                        <p:attrNameLst>
                                          <p:attrName>style.visibility</p:attrName>
                                        </p:attrNameLst>
                                      </p:cBhvr>
                                      <p:to>
                                        <p:strVal val="visible"/>
                                      </p:to>
                                    </p:set>
                                    <p:anim calcmode="discrete" valueType="clr">
                                      <p:cBhvr override="childStyle">
                                        <p:cTn id="18" dur="100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38"/>
                                        </p:tgtEl>
                                        <p:attrNameLst>
                                          <p:attrName>fillcolor</p:attrName>
                                        </p:attrNameLst>
                                      </p:cBhvr>
                                      <p:tavLst>
                                        <p:tav tm="0">
                                          <p:val>
                                            <p:clrVal>
                                              <a:schemeClr val="accent2"/>
                                            </p:clrVal>
                                          </p:val>
                                        </p:tav>
                                        <p:tav tm="50000">
                                          <p:val>
                                            <p:clrVal>
                                              <a:schemeClr val="hlink"/>
                                            </p:clrVal>
                                          </p:val>
                                        </p:tav>
                                      </p:tavLst>
                                    </p:anim>
                                    <p:set>
                                      <p:cBhvr>
                                        <p:cTn id="20" dur="1000"/>
                                        <p:tgtEl>
                                          <p:spTgt spid="38"/>
                                        </p:tgtEl>
                                        <p:attrNameLst>
                                          <p:attrName>fill.type</p:attrName>
                                        </p:attrNameLst>
                                      </p:cBhvr>
                                      <p:to>
                                        <p:strVal val="solid"/>
                                      </p:to>
                                    </p:set>
                                  </p:childTnLst>
                                </p:cTn>
                              </p:par>
                              <p:par>
                                <p:cTn id="21" presetID="27" presetClass="entr" presetSubtype="0" fill="hold" grpId="1" nodeType="withEffect">
                                  <p:stCondLst>
                                    <p:cond delay="0"/>
                                  </p:stCondLst>
                                  <p:iterate type="lt">
                                    <p:tmPct val="50000"/>
                                  </p:iterate>
                                  <p:childTnLst>
                                    <p:set>
                                      <p:cBhvr>
                                        <p:cTn id="22" dur="1" fill="hold">
                                          <p:stCondLst>
                                            <p:cond delay="0"/>
                                          </p:stCondLst>
                                        </p:cTn>
                                        <p:tgtEl>
                                          <p:spTgt spid="39"/>
                                        </p:tgtEl>
                                        <p:attrNameLst>
                                          <p:attrName>style.visibility</p:attrName>
                                        </p:attrNameLst>
                                      </p:cBhvr>
                                      <p:to>
                                        <p:strVal val="visible"/>
                                      </p:to>
                                    </p:set>
                                    <p:anim calcmode="discrete" valueType="clr">
                                      <p:cBhvr override="childStyle">
                                        <p:cTn id="23" dur="100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39"/>
                                        </p:tgtEl>
                                        <p:attrNameLst>
                                          <p:attrName>fillcolor</p:attrName>
                                        </p:attrNameLst>
                                      </p:cBhvr>
                                      <p:tavLst>
                                        <p:tav tm="0">
                                          <p:val>
                                            <p:clrVal>
                                              <a:schemeClr val="accent2"/>
                                            </p:clrVal>
                                          </p:val>
                                        </p:tav>
                                        <p:tav tm="50000">
                                          <p:val>
                                            <p:clrVal>
                                              <a:schemeClr val="hlink"/>
                                            </p:clrVal>
                                          </p:val>
                                        </p:tav>
                                      </p:tavLst>
                                    </p:anim>
                                    <p:set>
                                      <p:cBhvr>
                                        <p:cTn id="25" dur="1000"/>
                                        <p:tgtEl>
                                          <p:spTgt spid="39"/>
                                        </p:tgtEl>
                                        <p:attrNameLst>
                                          <p:attrName>fill.type</p:attrName>
                                        </p:attrNameLst>
                                      </p:cBhvr>
                                      <p:to>
                                        <p:strVal val="solid"/>
                                      </p:to>
                                    </p:set>
                                  </p:childTnLst>
                                </p:cTn>
                              </p:par>
                            </p:childTnLst>
                          </p:cTn>
                        </p:par>
                        <p:par>
                          <p:cTn id="26" fill="hold">
                            <p:stCondLst>
                              <p:cond delay="4860"/>
                            </p:stCondLst>
                            <p:childTnLst>
                              <p:par>
                                <p:cTn id="27" presetID="27" presetClass="entr" presetSubtype="0" fill="hold" grpId="2" nodeType="afterEffect">
                                  <p:stCondLst>
                                    <p:cond delay="0"/>
                                  </p:stCondLst>
                                  <p:iterate type="lt">
                                    <p:tmPct val="50000"/>
                                  </p:iterate>
                                  <p:childTnLst>
                                    <p:set>
                                      <p:cBhvr>
                                        <p:cTn id="28" dur="1" fill="hold">
                                          <p:stCondLst>
                                            <p:cond delay="0"/>
                                          </p:stCondLst>
                                        </p:cTn>
                                        <p:tgtEl>
                                          <p:spTgt spid="38"/>
                                        </p:tgtEl>
                                        <p:attrNameLst>
                                          <p:attrName>style.visibility</p:attrName>
                                        </p:attrNameLst>
                                      </p:cBhvr>
                                      <p:to>
                                        <p:strVal val="visible"/>
                                      </p:to>
                                    </p:set>
                                    <p:anim calcmode="discrete" valueType="clr">
                                      <p:cBhvr override="childStyle">
                                        <p:cTn id="29" dur="50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38"/>
                                        </p:tgtEl>
                                        <p:attrNameLst>
                                          <p:attrName>fillcolor</p:attrName>
                                        </p:attrNameLst>
                                      </p:cBhvr>
                                      <p:tavLst>
                                        <p:tav tm="0">
                                          <p:val>
                                            <p:clrVal>
                                              <a:schemeClr val="accent2"/>
                                            </p:clrVal>
                                          </p:val>
                                        </p:tav>
                                        <p:tav tm="50000">
                                          <p:val>
                                            <p:clrVal>
                                              <a:schemeClr val="hlink"/>
                                            </p:clrVal>
                                          </p:val>
                                        </p:tav>
                                      </p:tavLst>
                                    </p:anim>
                                    <p:set>
                                      <p:cBhvr>
                                        <p:cTn id="31" dur="500"/>
                                        <p:tgtEl>
                                          <p:spTgt spid="38"/>
                                        </p:tgtEl>
                                        <p:attrNameLst>
                                          <p:attrName>fill.type</p:attrName>
                                        </p:attrNameLst>
                                      </p:cBhvr>
                                      <p:to>
                                        <p:strVal val="solid"/>
                                      </p:to>
                                    </p:set>
                                  </p:childTnLst>
                                </p:cTn>
                              </p:par>
                              <p:par>
                                <p:cTn id="32" presetID="27" presetClass="entr" presetSubtype="0" fill="hold" grpId="2" nodeType="withEffect">
                                  <p:stCondLst>
                                    <p:cond delay="0"/>
                                  </p:stCondLst>
                                  <p:iterate type="lt">
                                    <p:tmPct val="50000"/>
                                  </p:iterate>
                                  <p:childTnLst>
                                    <p:set>
                                      <p:cBhvr>
                                        <p:cTn id="33" dur="1" fill="hold">
                                          <p:stCondLst>
                                            <p:cond delay="0"/>
                                          </p:stCondLst>
                                        </p:cTn>
                                        <p:tgtEl>
                                          <p:spTgt spid="39"/>
                                        </p:tgtEl>
                                        <p:attrNameLst>
                                          <p:attrName>style.visibility</p:attrName>
                                        </p:attrNameLst>
                                      </p:cBhvr>
                                      <p:to>
                                        <p:strVal val="visible"/>
                                      </p:to>
                                    </p:set>
                                    <p:anim calcmode="discrete" valueType="clr">
                                      <p:cBhvr override="childStyle">
                                        <p:cTn id="34" dur="50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5" dur="500"/>
                                        <p:tgtEl>
                                          <p:spTgt spid="39"/>
                                        </p:tgtEl>
                                        <p:attrNameLst>
                                          <p:attrName>fillcolor</p:attrName>
                                        </p:attrNameLst>
                                      </p:cBhvr>
                                      <p:tavLst>
                                        <p:tav tm="0">
                                          <p:val>
                                            <p:clrVal>
                                              <a:schemeClr val="accent2"/>
                                            </p:clrVal>
                                          </p:val>
                                        </p:tav>
                                        <p:tav tm="50000">
                                          <p:val>
                                            <p:clrVal>
                                              <a:schemeClr val="hlink"/>
                                            </p:clrVal>
                                          </p:val>
                                        </p:tav>
                                      </p:tavLst>
                                    </p:anim>
                                    <p:set>
                                      <p:cBhvr>
                                        <p:cTn id="36" dur="500"/>
                                        <p:tgtEl>
                                          <p:spTgt spid="39"/>
                                        </p:tgtEl>
                                        <p:attrNameLst>
                                          <p:attrName>fill.type</p:attrName>
                                        </p:attrNameLst>
                                      </p:cBhvr>
                                      <p:to>
                                        <p:strVal val="solid"/>
                                      </p:to>
                                    </p:set>
                                  </p:childTnLst>
                                </p:cTn>
                              </p:par>
                            </p:childTnLst>
                          </p:cTn>
                        </p:par>
                        <p:par>
                          <p:cTn id="37" fill="hold">
                            <p:stCondLst>
                              <p:cond delay="7110"/>
                            </p:stCondLst>
                            <p:childTnLst>
                              <p:par>
                                <p:cTn id="38" presetID="27" presetClass="entr" presetSubtype="0" fill="hold" grpId="3" nodeType="afterEffect">
                                  <p:stCondLst>
                                    <p:cond delay="0"/>
                                  </p:stCondLst>
                                  <p:iterate type="lt">
                                    <p:tmPct val="50000"/>
                                  </p:iterate>
                                  <p:childTnLst>
                                    <p:set>
                                      <p:cBhvr>
                                        <p:cTn id="39" dur="1" fill="hold">
                                          <p:stCondLst>
                                            <p:cond delay="0"/>
                                          </p:stCondLst>
                                        </p:cTn>
                                        <p:tgtEl>
                                          <p:spTgt spid="38"/>
                                        </p:tgtEl>
                                        <p:attrNameLst>
                                          <p:attrName>style.visibility</p:attrName>
                                        </p:attrNameLst>
                                      </p:cBhvr>
                                      <p:to>
                                        <p:strVal val="visible"/>
                                      </p:to>
                                    </p:set>
                                    <p:anim calcmode="discrete" valueType="clr">
                                      <p:cBhvr override="childStyle">
                                        <p:cTn id="40"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8"/>
                                        </p:tgtEl>
                                        <p:attrNameLst>
                                          <p:attrName>fillcolor</p:attrName>
                                        </p:attrNameLst>
                                      </p:cBhvr>
                                      <p:tavLst>
                                        <p:tav tm="0">
                                          <p:val>
                                            <p:clrVal>
                                              <a:schemeClr val="accent2"/>
                                            </p:clrVal>
                                          </p:val>
                                        </p:tav>
                                        <p:tav tm="50000">
                                          <p:val>
                                            <p:clrVal>
                                              <a:schemeClr val="hlink"/>
                                            </p:clrVal>
                                          </p:val>
                                        </p:tav>
                                      </p:tavLst>
                                    </p:anim>
                                    <p:set>
                                      <p:cBhvr>
                                        <p:cTn id="42" dur="80"/>
                                        <p:tgtEl>
                                          <p:spTgt spid="38"/>
                                        </p:tgtEl>
                                        <p:attrNameLst>
                                          <p:attrName>fill.type</p:attrName>
                                        </p:attrNameLst>
                                      </p:cBhvr>
                                      <p:to>
                                        <p:strVal val="solid"/>
                                      </p:to>
                                    </p:set>
                                  </p:childTnLst>
                                </p:cTn>
                              </p:par>
                              <p:par>
                                <p:cTn id="43" presetID="27" presetClass="entr" presetSubtype="0" fill="hold" grpId="3" nodeType="withEffect">
                                  <p:stCondLst>
                                    <p:cond delay="0"/>
                                  </p:stCondLst>
                                  <p:iterate type="lt">
                                    <p:tmPct val="50000"/>
                                  </p:iterate>
                                  <p:childTnLst>
                                    <p:set>
                                      <p:cBhvr>
                                        <p:cTn id="44" dur="1" fill="hold">
                                          <p:stCondLst>
                                            <p:cond delay="0"/>
                                          </p:stCondLst>
                                        </p:cTn>
                                        <p:tgtEl>
                                          <p:spTgt spid="39"/>
                                        </p:tgtEl>
                                        <p:attrNameLst>
                                          <p:attrName>style.visibility</p:attrName>
                                        </p:attrNameLst>
                                      </p:cBhvr>
                                      <p:to>
                                        <p:strVal val="visible"/>
                                      </p:to>
                                    </p:set>
                                    <p:anim calcmode="discrete" valueType="clr">
                                      <p:cBhvr override="childStyle">
                                        <p:cTn id="45"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9"/>
                                        </p:tgtEl>
                                        <p:attrNameLst>
                                          <p:attrName>fillcolor</p:attrName>
                                        </p:attrNameLst>
                                      </p:cBhvr>
                                      <p:tavLst>
                                        <p:tav tm="0">
                                          <p:val>
                                            <p:clrVal>
                                              <a:schemeClr val="accent2"/>
                                            </p:clrVal>
                                          </p:val>
                                        </p:tav>
                                        <p:tav tm="50000">
                                          <p:val>
                                            <p:clrVal>
                                              <a:schemeClr val="hlink"/>
                                            </p:clrVal>
                                          </p:val>
                                        </p:tav>
                                      </p:tavLst>
                                    </p:anim>
                                    <p:set>
                                      <p:cBhvr>
                                        <p:cTn id="47" dur="80"/>
                                        <p:tgtEl>
                                          <p:spTgt spid="39"/>
                                        </p:tgtEl>
                                        <p:attrNameLst>
                                          <p:attrName>fill.type</p:attrName>
                                        </p:attrNameLst>
                                      </p:cBhvr>
                                      <p:to>
                                        <p:strVal val="solid"/>
                                      </p:to>
                                    </p:set>
                                  </p:childTnLst>
                                </p:cTn>
                              </p:par>
                            </p:childTnLst>
                          </p:cTn>
                        </p:par>
                        <p:par>
                          <p:cTn id="48" fill="hold">
                            <p:stCondLst>
                              <p:cond delay="7469"/>
                            </p:stCondLst>
                            <p:childTnLst>
                              <p:par>
                                <p:cTn id="49" presetID="27" presetClass="entr" presetSubtype="0" fill="hold" grpId="4" nodeType="afterEffect">
                                  <p:stCondLst>
                                    <p:cond delay="0"/>
                                  </p:stCondLst>
                                  <p:iterate type="lt">
                                    <p:tmPct val="50000"/>
                                  </p:iterate>
                                  <p:childTnLst>
                                    <p:set>
                                      <p:cBhvr>
                                        <p:cTn id="50" dur="1" fill="hold">
                                          <p:stCondLst>
                                            <p:cond delay="0"/>
                                          </p:stCondLst>
                                        </p:cTn>
                                        <p:tgtEl>
                                          <p:spTgt spid="38"/>
                                        </p:tgtEl>
                                        <p:attrNameLst>
                                          <p:attrName>style.visibility</p:attrName>
                                        </p:attrNameLst>
                                      </p:cBhvr>
                                      <p:to>
                                        <p:strVal val="visible"/>
                                      </p:to>
                                    </p:set>
                                    <p:anim calcmode="discrete" valueType="clr">
                                      <p:cBhvr override="childStyle">
                                        <p:cTn id="51"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8"/>
                                        </p:tgtEl>
                                        <p:attrNameLst>
                                          <p:attrName>fillcolor</p:attrName>
                                        </p:attrNameLst>
                                      </p:cBhvr>
                                      <p:tavLst>
                                        <p:tav tm="0">
                                          <p:val>
                                            <p:clrVal>
                                              <a:schemeClr val="accent2"/>
                                            </p:clrVal>
                                          </p:val>
                                        </p:tav>
                                        <p:tav tm="50000">
                                          <p:val>
                                            <p:clrVal>
                                              <a:schemeClr val="hlink"/>
                                            </p:clrVal>
                                          </p:val>
                                        </p:tav>
                                      </p:tavLst>
                                    </p:anim>
                                    <p:set>
                                      <p:cBhvr>
                                        <p:cTn id="53" dur="80"/>
                                        <p:tgtEl>
                                          <p:spTgt spid="38"/>
                                        </p:tgtEl>
                                        <p:attrNameLst>
                                          <p:attrName>fill.type</p:attrName>
                                        </p:attrNameLst>
                                      </p:cBhvr>
                                      <p:to>
                                        <p:strVal val="solid"/>
                                      </p:to>
                                    </p:set>
                                  </p:childTnLst>
                                </p:cTn>
                              </p:par>
                              <p:par>
                                <p:cTn id="54" presetID="27" presetClass="entr" presetSubtype="0" fill="hold" grpId="4" nodeType="withEffect">
                                  <p:stCondLst>
                                    <p:cond delay="0"/>
                                  </p:stCondLst>
                                  <p:iterate type="lt">
                                    <p:tmPct val="50000"/>
                                  </p:iterate>
                                  <p:childTnLst>
                                    <p:set>
                                      <p:cBhvr>
                                        <p:cTn id="55" dur="1" fill="hold">
                                          <p:stCondLst>
                                            <p:cond delay="0"/>
                                          </p:stCondLst>
                                        </p:cTn>
                                        <p:tgtEl>
                                          <p:spTgt spid="39"/>
                                        </p:tgtEl>
                                        <p:attrNameLst>
                                          <p:attrName>style.visibility</p:attrName>
                                        </p:attrNameLst>
                                      </p:cBhvr>
                                      <p:to>
                                        <p:strVal val="visible"/>
                                      </p:to>
                                    </p:set>
                                    <p:anim calcmode="discrete" valueType="clr">
                                      <p:cBhvr override="childStyle">
                                        <p:cTn id="56"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9"/>
                                        </p:tgtEl>
                                        <p:attrNameLst>
                                          <p:attrName>fillcolor</p:attrName>
                                        </p:attrNameLst>
                                      </p:cBhvr>
                                      <p:tavLst>
                                        <p:tav tm="0">
                                          <p:val>
                                            <p:clrVal>
                                              <a:schemeClr val="accent2"/>
                                            </p:clrVal>
                                          </p:val>
                                        </p:tav>
                                        <p:tav tm="50000">
                                          <p:val>
                                            <p:clrVal>
                                              <a:schemeClr val="hlink"/>
                                            </p:clrVal>
                                          </p:val>
                                        </p:tav>
                                      </p:tavLst>
                                    </p:anim>
                                    <p:set>
                                      <p:cBhvr>
                                        <p:cTn id="58" dur="8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8" grpId="1"/>
      <p:bldP spid="39" grpId="1"/>
      <p:bldP spid="38" grpId="2"/>
      <p:bldP spid="39" grpId="2"/>
      <p:bldP spid="38" grpId="3"/>
      <p:bldP spid="39" grpId="3"/>
      <p:bldP spid="38" grpId="4"/>
      <p:bldP spid="39" grpId="4"/>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4" name="组合 13"/>
          <p:cNvGrpSpPr/>
          <p:nvPr/>
        </p:nvGrpSpPr>
        <p:grpSpPr>
          <a:xfrm flipH="1">
            <a:off x="-2" y="-1"/>
            <a:ext cx="6225116" cy="6879771"/>
            <a:chOff x="753645" y="-39688"/>
            <a:chExt cx="11451288" cy="6911182"/>
          </a:xfrm>
        </p:grpSpPr>
        <p:sp>
          <p:nvSpPr>
            <p:cNvPr id="22" name="任意多边形 21"/>
            <p:cNvSpPr/>
            <p:nvPr/>
          </p:nvSpPr>
          <p:spPr bwMode="auto">
            <a:xfrm>
              <a:off x="4764088" y="-39688"/>
              <a:ext cx="4194175" cy="3086100"/>
            </a:xfrm>
            <a:custGeom>
              <a:avLst/>
              <a:gdLst>
                <a:gd name="connsiteX0" fmla="*/ 1847850 w 4194175"/>
                <a:gd name="connsiteY0" fmla="*/ 0 h 3086100"/>
                <a:gd name="connsiteX1" fmla="*/ 4194175 w 4194175"/>
                <a:gd name="connsiteY1" fmla="*/ 3086100 h 3086100"/>
                <a:gd name="connsiteX2" fmla="*/ 0 w 4194175"/>
                <a:gd name="connsiteY2" fmla="*/ 617538 h 3086100"/>
              </a:gdLst>
              <a:ahLst/>
              <a:cxnLst>
                <a:cxn ang="0">
                  <a:pos x="connsiteX0" y="connsiteY0"/>
                </a:cxn>
                <a:cxn ang="0">
                  <a:pos x="connsiteX1" y="connsiteY1"/>
                </a:cxn>
                <a:cxn ang="0">
                  <a:pos x="connsiteX2" y="connsiteY2"/>
                </a:cxn>
              </a:cxnLst>
              <a:rect l="l" t="t" r="r" b="b"/>
              <a:pathLst>
                <a:path w="4194175" h="3086100">
                  <a:moveTo>
                    <a:pt x="1847850" y="0"/>
                  </a:moveTo>
                  <a:lnTo>
                    <a:pt x="4194175" y="3086100"/>
                  </a:lnTo>
                  <a:lnTo>
                    <a:pt x="0" y="617538"/>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a:off x="5176714" y="-39688"/>
              <a:ext cx="2917948" cy="2562225"/>
            </a:xfrm>
            <a:custGeom>
              <a:avLst/>
              <a:gdLst>
                <a:gd name="connsiteX0" fmla="*/ 0 w 2917948"/>
                <a:gd name="connsiteY0" fmla="*/ 0 h 2562225"/>
                <a:gd name="connsiteX1" fmla="*/ 1642696 w 2917948"/>
                <a:gd name="connsiteY1" fmla="*/ 0 h 2562225"/>
                <a:gd name="connsiteX2" fmla="*/ 2917948 w 2917948"/>
                <a:gd name="connsiteY2" fmla="*/ 2562225 h 2562225"/>
              </a:gdLst>
              <a:ahLst/>
              <a:cxnLst>
                <a:cxn ang="0">
                  <a:pos x="connsiteX0" y="connsiteY0"/>
                </a:cxn>
                <a:cxn ang="0">
                  <a:pos x="connsiteX1" y="connsiteY1"/>
                </a:cxn>
                <a:cxn ang="0">
                  <a:pos x="connsiteX2" y="connsiteY2"/>
                </a:cxn>
              </a:cxnLst>
              <a:rect l="l" t="t" r="r" b="b"/>
              <a:pathLst>
                <a:path w="2917948" h="2562225">
                  <a:moveTo>
                    <a:pt x="0" y="0"/>
                  </a:moveTo>
                  <a:lnTo>
                    <a:pt x="1642696" y="0"/>
                  </a:lnTo>
                  <a:lnTo>
                    <a:pt x="2917948" y="2562225"/>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753645" y="-39688"/>
              <a:ext cx="9136481" cy="3786188"/>
            </a:xfrm>
            <a:custGeom>
              <a:avLst/>
              <a:gdLst>
                <a:gd name="connsiteX0" fmla="*/ 0 w 9136481"/>
                <a:gd name="connsiteY0" fmla="*/ 0 h 3786188"/>
                <a:gd name="connsiteX1" fmla="*/ 44819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4481977" y="0"/>
                  </a:lnTo>
                  <a:lnTo>
                    <a:pt x="9136481" y="3786188"/>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753645" y="-39688"/>
              <a:ext cx="9136481" cy="3786189"/>
            </a:xfrm>
            <a:custGeom>
              <a:avLst/>
              <a:gdLst>
                <a:gd name="connsiteX0" fmla="*/ 0 w 9136481"/>
                <a:gd name="connsiteY0" fmla="*/ 0 h 3786188"/>
                <a:gd name="connsiteX1" fmla="*/ 2857777 w 9136481"/>
                <a:gd name="connsiteY1" fmla="*/ 0 h 3786188"/>
                <a:gd name="connsiteX2" fmla="*/ 9136481 w 9136481"/>
                <a:gd name="connsiteY2" fmla="*/ 3786188 h 3786188"/>
              </a:gdLst>
              <a:ahLst/>
              <a:cxnLst>
                <a:cxn ang="0">
                  <a:pos x="connsiteX0" y="connsiteY0"/>
                </a:cxn>
                <a:cxn ang="0">
                  <a:pos x="connsiteX1" y="connsiteY1"/>
                </a:cxn>
                <a:cxn ang="0">
                  <a:pos x="connsiteX2" y="connsiteY2"/>
                </a:cxn>
              </a:cxnLst>
              <a:rect l="l" t="t" r="r" b="b"/>
              <a:pathLst>
                <a:path w="9136481" h="3786188">
                  <a:moveTo>
                    <a:pt x="0" y="0"/>
                  </a:moveTo>
                  <a:lnTo>
                    <a:pt x="2857777" y="0"/>
                  </a:lnTo>
                  <a:lnTo>
                    <a:pt x="9136481" y="3786188"/>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8397875" y="3532188"/>
              <a:ext cx="3807058" cy="3086100"/>
            </a:xfrm>
            <a:custGeom>
              <a:avLst/>
              <a:gdLst>
                <a:gd name="connsiteX0" fmla="*/ 0 w 3807058"/>
                <a:gd name="connsiteY0" fmla="*/ 0 h 3086100"/>
                <a:gd name="connsiteX1" fmla="*/ 3807058 w 3807058"/>
                <a:gd name="connsiteY1" fmla="*/ 2240462 h 3086100"/>
                <a:gd name="connsiteX2" fmla="*/ 3807058 w 3807058"/>
                <a:gd name="connsiteY2" fmla="*/ 2600136 h 3086100"/>
                <a:gd name="connsiteX3" fmla="*/ 2347913 w 3807058"/>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3807058" h="3086100">
                  <a:moveTo>
                    <a:pt x="0" y="0"/>
                  </a:moveTo>
                  <a:lnTo>
                    <a:pt x="3807058" y="2240462"/>
                  </a:lnTo>
                  <a:lnTo>
                    <a:pt x="3807058" y="2600136"/>
                  </a:lnTo>
                  <a:lnTo>
                    <a:pt x="2347913" y="3086100"/>
                  </a:lnTo>
                  <a:close/>
                </a:path>
              </a:pathLst>
            </a:custGeom>
            <a:solidFill>
              <a:srgbClr val="516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a:off x="9261475" y="4056063"/>
              <a:ext cx="2943458" cy="2815431"/>
            </a:xfrm>
            <a:custGeom>
              <a:avLst/>
              <a:gdLst>
                <a:gd name="connsiteX0" fmla="*/ 0 w 2943458"/>
                <a:gd name="connsiteY0" fmla="*/ 0 h 2815431"/>
                <a:gd name="connsiteX1" fmla="*/ 2943458 w 2943458"/>
                <a:gd name="connsiteY1" fmla="*/ 2584625 h 2815431"/>
                <a:gd name="connsiteX2" fmla="*/ 2943458 w 2943458"/>
                <a:gd name="connsiteY2" fmla="*/ 2815431 h 2815431"/>
                <a:gd name="connsiteX3" fmla="*/ 1401922 w 2943458"/>
                <a:gd name="connsiteY3" fmla="*/ 2815431 h 2815431"/>
              </a:gdLst>
              <a:ahLst/>
              <a:cxnLst>
                <a:cxn ang="0">
                  <a:pos x="connsiteX0" y="connsiteY0"/>
                </a:cxn>
                <a:cxn ang="0">
                  <a:pos x="connsiteX1" y="connsiteY1"/>
                </a:cxn>
                <a:cxn ang="0">
                  <a:pos x="connsiteX2" y="connsiteY2"/>
                </a:cxn>
                <a:cxn ang="0">
                  <a:pos x="connsiteX3" y="connsiteY3"/>
                </a:cxn>
              </a:cxnLst>
              <a:rect l="l" t="t" r="r" b="b"/>
              <a:pathLst>
                <a:path w="2943458" h="2815431">
                  <a:moveTo>
                    <a:pt x="0" y="0"/>
                  </a:moveTo>
                  <a:lnTo>
                    <a:pt x="2943458" y="2584625"/>
                  </a:lnTo>
                  <a:lnTo>
                    <a:pt x="2943458" y="2815431"/>
                  </a:lnTo>
                  <a:lnTo>
                    <a:pt x="1401922" y="2815431"/>
                  </a:lnTo>
                  <a:close/>
                </a:path>
              </a:pathLst>
            </a:custGeom>
            <a:solidFill>
              <a:srgbClr val="3139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7466013" y="2832101"/>
              <a:ext cx="4738920" cy="3854857"/>
            </a:xfrm>
            <a:custGeom>
              <a:avLst/>
              <a:gdLst>
                <a:gd name="connsiteX0" fmla="*/ 0 w 4738920"/>
                <a:gd name="connsiteY0" fmla="*/ 0 h 3854857"/>
                <a:gd name="connsiteX1" fmla="*/ 4738920 w 4738920"/>
                <a:gd name="connsiteY1" fmla="*/ 1963215 h 3854857"/>
                <a:gd name="connsiteX2" fmla="*/ 4738920 w 4738920"/>
                <a:gd name="connsiteY2" fmla="*/ 3854857 h 3854857"/>
              </a:gdLst>
              <a:ahLst/>
              <a:cxnLst>
                <a:cxn ang="0">
                  <a:pos x="connsiteX0" y="connsiteY0"/>
                </a:cxn>
                <a:cxn ang="0">
                  <a:pos x="connsiteX1" y="connsiteY1"/>
                </a:cxn>
                <a:cxn ang="0">
                  <a:pos x="connsiteX2" y="connsiteY2"/>
                </a:cxn>
              </a:cxnLst>
              <a:rect l="l" t="t" r="r" b="b"/>
              <a:pathLst>
                <a:path w="4738920" h="3854857">
                  <a:moveTo>
                    <a:pt x="0" y="0"/>
                  </a:moveTo>
                  <a:lnTo>
                    <a:pt x="4738920" y="1963215"/>
                  </a:lnTo>
                  <a:lnTo>
                    <a:pt x="4738920" y="3854857"/>
                  </a:lnTo>
                  <a:close/>
                </a:path>
              </a:pathLst>
            </a:custGeom>
            <a:solidFill>
              <a:srgbClr val="C73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a:off x="7466013" y="2832101"/>
              <a:ext cx="4738920" cy="2857667"/>
            </a:xfrm>
            <a:custGeom>
              <a:avLst/>
              <a:gdLst>
                <a:gd name="connsiteX0" fmla="*/ 0 w 4738920"/>
                <a:gd name="connsiteY0" fmla="*/ 0 h 2857667"/>
                <a:gd name="connsiteX1" fmla="*/ 4738920 w 4738920"/>
                <a:gd name="connsiteY1" fmla="*/ 1963215 h 2857667"/>
                <a:gd name="connsiteX2" fmla="*/ 4738920 w 4738920"/>
                <a:gd name="connsiteY2" fmla="*/ 2857667 h 2857667"/>
              </a:gdLst>
              <a:ahLst/>
              <a:cxnLst>
                <a:cxn ang="0">
                  <a:pos x="connsiteX0" y="connsiteY0"/>
                </a:cxn>
                <a:cxn ang="0">
                  <a:pos x="connsiteX1" y="connsiteY1"/>
                </a:cxn>
                <a:cxn ang="0">
                  <a:pos x="connsiteX2" y="connsiteY2"/>
                </a:cxn>
              </a:cxnLst>
              <a:rect l="l" t="t" r="r" b="b"/>
              <a:pathLst>
                <a:path w="4738920" h="2857667">
                  <a:moveTo>
                    <a:pt x="0" y="0"/>
                  </a:moveTo>
                  <a:lnTo>
                    <a:pt x="4738920" y="1963215"/>
                  </a:lnTo>
                  <a:lnTo>
                    <a:pt x="4738920" y="2857667"/>
                  </a:lnTo>
                  <a:close/>
                </a:path>
              </a:pathLst>
            </a:custGeom>
            <a:solidFill>
              <a:srgbClr val="D83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23" name="文本框 4"/>
          <p:cNvSpPr txBox="1">
            <a:spLocks noChangeArrowheads="1"/>
          </p:cNvSpPr>
          <p:nvPr/>
        </p:nvSpPr>
        <p:spPr bwMode="auto">
          <a:xfrm>
            <a:off x="360652" y="260424"/>
            <a:ext cx="8724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Tx/>
              <a:buNone/>
              <a:defRPr/>
            </a:pPr>
            <a:r>
              <a:rPr lang="zh-CN" altLang="en-US" sz="5400" b="1" dirty="0">
                <a:solidFill>
                  <a:prstClr val="black"/>
                </a:solidFill>
                <a:latin typeface="微软雅黑" panose="020B0503020204020204" pitchFamily="34" charset="-122"/>
                <a:ea typeface="微软雅黑" panose="020B0503020204020204" pitchFamily="34" charset="-122"/>
              </a:rPr>
              <a:t>目录</a:t>
            </a:r>
            <a:endParaRPr lang="zh-CN" altLang="en-US" sz="5400" b="1" dirty="0">
              <a:solidFill>
                <a:prstClr val="black"/>
              </a:solidFill>
              <a:latin typeface="微软雅黑" panose="020B0503020204020204" pitchFamily="34" charset="-122"/>
              <a:ea typeface="微软雅黑" panose="020B0503020204020204" pitchFamily="34" charset="-122"/>
            </a:endParaRPr>
          </a:p>
        </p:txBody>
      </p:sp>
      <p:sp>
        <p:nvSpPr>
          <p:cNvPr id="24" name="文本框 5"/>
          <p:cNvSpPr txBox="1">
            <a:spLocks noChangeArrowheads="1"/>
          </p:cNvSpPr>
          <p:nvPr/>
        </p:nvSpPr>
        <p:spPr bwMode="auto">
          <a:xfrm rot="5400000">
            <a:off x="519024" y="999134"/>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Tx/>
              <a:buNone/>
              <a:defRPr/>
            </a:pPr>
            <a:r>
              <a:rPr lang="en-US" altLang="zh-CN" sz="2000" b="1" dirty="0">
                <a:solidFill>
                  <a:prstClr val="black"/>
                </a:solidFill>
                <a:latin typeface="微软雅黑" panose="020B0503020204020204" pitchFamily="34" charset="-122"/>
                <a:ea typeface="微软雅黑" panose="020B0503020204020204" pitchFamily="34" charset="-122"/>
              </a:rPr>
              <a:t>CONTENTS</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25" name="Freeform 24"/>
          <p:cNvSpPr/>
          <p:nvPr/>
        </p:nvSpPr>
        <p:spPr bwMode="auto">
          <a:xfrm>
            <a:off x="5364462" y="2671069"/>
            <a:ext cx="676275" cy="549275"/>
          </a:xfrm>
          <a:custGeom>
            <a:avLst/>
            <a:gdLst>
              <a:gd name="T0" fmla="*/ 2147483646 w 554"/>
              <a:gd name="T1" fmla="*/ 2147483646 h 450"/>
              <a:gd name="T2" fmla="*/ 0 w 554"/>
              <a:gd name="T3" fmla="*/ 2147483646 h 450"/>
              <a:gd name="T4" fmla="*/ 2147483646 w 554"/>
              <a:gd name="T5" fmla="*/ 2147483646 h 450"/>
              <a:gd name="T6" fmla="*/ 0 w 554"/>
              <a:gd name="T7" fmla="*/ 0 h 450"/>
              <a:gd name="T8" fmla="*/ 2147483646 w 554"/>
              <a:gd name="T9" fmla="*/ 0 h 450"/>
              <a:gd name="T10" fmla="*/ 2147483646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554" y="450"/>
                </a:moveTo>
                <a:lnTo>
                  <a:pt x="0" y="450"/>
                </a:lnTo>
                <a:lnTo>
                  <a:pt x="142" y="221"/>
                </a:lnTo>
                <a:lnTo>
                  <a:pt x="0" y="0"/>
                </a:lnTo>
                <a:lnTo>
                  <a:pt x="554" y="0"/>
                </a:lnTo>
                <a:lnTo>
                  <a:pt x="554" y="450"/>
                </a:lnTo>
                <a:close/>
              </a:path>
            </a:pathLst>
          </a:custGeom>
          <a:solidFill>
            <a:srgbClr val="516069"/>
          </a:solidFill>
          <a:ln>
            <a:noFill/>
          </a:ln>
        </p:spPr>
        <p:txBody>
          <a:bodyPr/>
          <a:lstStyle/>
          <a:p>
            <a:pPr>
              <a:defRPr/>
            </a:pPr>
            <a:endParaRPr lang="zh-CN" altLang="en-US">
              <a:solidFill>
                <a:prstClr val="black"/>
              </a:solidFill>
            </a:endParaRPr>
          </a:p>
        </p:txBody>
      </p:sp>
      <p:sp>
        <p:nvSpPr>
          <p:cNvPr id="26" name="Freeform 25"/>
          <p:cNvSpPr/>
          <p:nvPr/>
        </p:nvSpPr>
        <p:spPr bwMode="auto">
          <a:xfrm>
            <a:off x="5635925" y="2378969"/>
            <a:ext cx="404812" cy="841375"/>
          </a:xfrm>
          <a:custGeom>
            <a:avLst/>
            <a:gdLst>
              <a:gd name="T0" fmla="*/ 2147483646 w 332"/>
              <a:gd name="T1" fmla="*/ 2147483646 h 689"/>
              <a:gd name="T2" fmla="*/ 0 w 332"/>
              <a:gd name="T3" fmla="*/ 2147483646 h 689"/>
              <a:gd name="T4" fmla="*/ 0 w 332"/>
              <a:gd name="T5" fmla="*/ 0 h 689"/>
              <a:gd name="T6" fmla="*/ 2147483646 w 332"/>
              <a:gd name="T7" fmla="*/ 2147483646 h 689"/>
              <a:gd name="T8" fmla="*/ 2147483646 w 332"/>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689">
                <a:moveTo>
                  <a:pt x="332" y="689"/>
                </a:moveTo>
                <a:lnTo>
                  <a:pt x="0" y="451"/>
                </a:lnTo>
                <a:lnTo>
                  <a:pt x="0" y="0"/>
                </a:lnTo>
                <a:lnTo>
                  <a:pt x="332" y="107"/>
                </a:lnTo>
                <a:lnTo>
                  <a:pt x="332" y="689"/>
                </a:lnTo>
                <a:close/>
              </a:path>
            </a:pathLst>
          </a:custGeom>
          <a:solidFill>
            <a:srgbClr val="DF8A86"/>
          </a:solidFill>
          <a:ln>
            <a:noFill/>
          </a:ln>
        </p:spPr>
        <p:txBody>
          <a:bodyPr/>
          <a:lstStyle/>
          <a:p>
            <a:pPr>
              <a:defRPr/>
            </a:pPr>
            <a:endParaRPr lang="zh-CN" altLang="en-US">
              <a:solidFill>
                <a:prstClr val="black"/>
              </a:solidFill>
            </a:endParaRPr>
          </a:p>
        </p:txBody>
      </p:sp>
      <p:sp>
        <p:nvSpPr>
          <p:cNvPr id="27" name="Freeform 26"/>
          <p:cNvSpPr/>
          <p:nvPr/>
        </p:nvSpPr>
        <p:spPr bwMode="auto">
          <a:xfrm>
            <a:off x="9218912" y="2671069"/>
            <a:ext cx="676275" cy="549275"/>
          </a:xfrm>
          <a:custGeom>
            <a:avLst/>
            <a:gdLst>
              <a:gd name="T0" fmla="*/ 0 w 554"/>
              <a:gd name="T1" fmla="*/ 2147483646 h 450"/>
              <a:gd name="T2" fmla="*/ 2147483646 w 554"/>
              <a:gd name="T3" fmla="*/ 2147483646 h 450"/>
              <a:gd name="T4" fmla="*/ 2147483646 w 554"/>
              <a:gd name="T5" fmla="*/ 2147483646 h 450"/>
              <a:gd name="T6" fmla="*/ 2147483646 w 554"/>
              <a:gd name="T7" fmla="*/ 0 h 450"/>
              <a:gd name="T8" fmla="*/ 0 w 554"/>
              <a:gd name="T9" fmla="*/ 0 h 450"/>
              <a:gd name="T10" fmla="*/ 0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0" y="450"/>
                </a:moveTo>
                <a:lnTo>
                  <a:pt x="554" y="450"/>
                </a:lnTo>
                <a:lnTo>
                  <a:pt x="412" y="221"/>
                </a:lnTo>
                <a:lnTo>
                  <a:pt x="554" y="0"/>
                </a:lnTo>
                <a:lnTo>
                  <a:pt x="0" y="0"/>
                </a:lnTo>
                <a:lnTo>
                  <a:pt x="0" y="450"/>
                </a:lnTo>
                <a:close/>
              </a:path>
            </a:pathLst>
          </a:custGeom>
          <a:solidFill>
            <a:srgbClr val="516069"/>
          </a:solidFill>
          <a:ln>
            <a:noFill/>
          </a:ln>
        </p:spPr>
        <p:txBody>
          <a:bodyPr/>
          <a:lstStyle/>
          <a:p>
            <a:pPr>
              <a:defRPr/>
            </a:pPr>
            <a:endParaRPr lang="zh-CN" altLang="en-US">
              <a:solidFill>
                <a:prstClr val="black"/>
              </a:solidFill>
            </a:endParaRPr>
          </a:p>
        </p:txBody>
      </p:sp>
      <p:sp>
        <p:nvSpPr>
          <p:cNvPr id="28" name="Freeform 27"/>
          <p:cNvSpPr/>
          <p:nvPr/>
        </p:nvSpPr>
        <p:spPr bwMode="auto">
          <a:xfrm>
            <a:off x="9218912" y="2378969"/>
            <a:ext cx="404813" cy="841375"/>
          </a:xfrm>
          <a:custGeom>
            <a:avLst/>
            <a:gdLst>
              <a:gd name="T0" fmla="*/ 0 w 331"/>
              <a:gd name="T1" fmla="*/ 2147483646 h 689"/>
              <a:gd name="T2" fmla="*/ 2147483646 w 331"/>
              <a:gd name="T3" fmla="*/ 2147483646 h 689"/>
              <a:gd name="T4" fmla="*/ 2147483646 w 331"/>
              <a:gd name="T5" fmla="*/ 0 h 689"/>
              <a:gd name="T6" fmla="*/ 0 w 331"/>
              <a:gd name="T7" fmla="*/ 2147483646 h 689"/>
              <a:gd name="T8" fmla="*/ 0 w 331"/>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689">
                <a:moveTo>
                  <a:pt x="0" y="689"/>
                </a:moveTo>
                <a:lnTo>
                  <a:pt x="331" y="451"/>
                </a:lnTo>
                <a:lnTo>
                  <a:pt x="331" y="0"/>
                </a:lnTo>
                <a:lnTo>
                  <a:pt x="0" y="107"/>
                </a:lnTo>
                <a:lnTo>
                  <a:pt x="0" y="689"/>
                </a:lnTo>
                <a:close/>
              </a:path>
            </a:pathLst>
          </a:custGeom>
          <a:solidFill>
            <a:srgbClr val="DF8A86"/>
          </a:solidFill>
          <a:ln>
            <a:noFill/>
          </a:ln>
        </p:spPr>
        <p:txBody>
          <a:bodyPr/>
          <a:lstStyle/>
          <a:p>
            <a:pPr>
              <a:defRPr/>
            </a:pPr>
            <a:endParaRPr lang="zh-CN" altLang="en-US">
              <a:solidFill>
                <a:prstClr val="black"/>
              </a:solidFill>
            </a:endParaRPr>
          </a:p>
        </p:txBody>
      </p:sp>
      <p:sp>
        <p:nvSpPr>
          <p:cNvPr id="29" name="Rectangle 28"/>
          <p:cNvSpPr>
            <a:spLocks noChangeArrowheads="1"/>
          </p:cNvSpPr>
          <p:nvPr/>
        </p:nvSpPr>
        <p:spPr bwMode="auto">
          <a:xfrm>
            <a:off x="5635925" y="2378969"/>
            <a:ext cx="3984625" cy="550863"/>
          </a:xfrm>
          <a:prstGeom prst="rect">
            <a:avLst/>
          </a:prstGeom>
          <a:solidFill>
            <a:srgbClr val="D83A35"/>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endParaRPr lang="zh-CN" altLang="en-US" sz="1800">
              <a:solidFill>
                <a:prstClr val="black"/>
              </a:solidFill>
            </a:endParaRPr>
          </a:p>
        </p:txBody>
      </p:sp>
      <p:sp>
        <p:nvSpPr>
          <p:cNvPr id="30" name="Freeform 24"/>
          <p:cNvSpPr/>
          <p:nvPr/>
        </p:nvSpPr>
        <p:spPr bwMode="auto">
          <a:xfrm>
            <a:off x="5364462" y="3739457"/>
            <a:ext cx="676275" cy="549275"/>
          </a:xfrm>
          <a:custGeom>
            <a:avLst/>
            <a:gdLst>
              <a:gd name="T0" fmla="*/ 2147483646 w 554"/>
              <a:gd name="T1" fmla="*/ 2147483646 h 450"/>
              <a:gd name="T2" fmla="*/ 0 w 554"/>
              <a:gd name="T3" fmla="*/ 2147483646 h 450"/>
              <a:gd name="T4" fmla="*/ 2147483646 w 554"/>
              <a:gd name="T5" fmla="*/ 2147483646 h 450"/>
              <a:gd name="T6" fmla="*/ 0 w 554"/>
              <a:gd name="T7" fmla="*/ 0 h 450"/>
              <a:gd name="T8" fmla="*/ 2147483646 w 554"/>
              <a:gd name="T9" fmla="*/ 0 h 450"/>
              <a:gd name="T10" fmla="*/ 2147483646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554" y="450"/>
                </a:moveTo>
                <a:lnTo>
                  <a:pt x="0" y="450"/>
                </a:lnTo>
                <a:lnTo>
                  <a:pt x="142" y="221"/>
                </a:lnTo>
                <a:lnTo>
                  <a:pt x="0" y="0"/>
                </a:lnTo>
                <a:lnTo>
                  <a:pt x="554" y="0"/>
                </a:lnTo>
                <a:lnTo>
                  <a:pt x="554" y="450"/>
                </a:lnTo>
                <a:close/>
              </a:path>
            </a:pathLst>
          </a:custGeom>
          <a:solidFill>
            <a:srgbClr val="516069"/>
          </a:solidFill>
          <a:ln>
            <a:noFill/>
          </a:ln>
        </p:spPr>
        <p:txBody>
          <a:bodyPr/>
          <a:lstStyle/>
          <a:p>
            <a:pPr>
              <a:defRPr/>
            </a:pPr>
            <a:endParaRPr lang="zh-CN" altLang="en-US">
              <a:solidFill>
                <a:prstClr val="black"/>
              </a:solidFill>
            </a:endParaRPr>
          </a:p>
        </p:txBody>
      </p:sp>
      <p:sp>
        <p:nvSpPr>
          <p:cNvPr id="31" name="Freeform 25"/>
          <p:cNvSpPr/>
          <p:nvPr/>
        </p:nvSpPr>
        <p:spPr bwMode="auto">
          <a:xfrm>
            <a:off x="5635925" y="3447357"/>
            <a:ext cx="404812" cy="841375"/>
          </a:xfrm>
          <a:custGeom>
            <a:avLst/>
            <a:gdLst>
              <a:gd name="T0" fmla="*/ 2147483646 w 332"/>
              <a:gd name="T1" fmla="*/ 2147483646 h 689"/>
              <a:gd name="T2" fmla="*/ 0 w 332"/>
              <a:gd name="T3" fmla="*/ 2147483646 h 689"/>
              <a:gd name="T4" fmla="*/ 0 w 332"/>
              <a:gd name="T5" fmla="*/ 0 h 689"/>
              <a:gd name="T6" fmla="*/ 2147483646 w 332"/>
              <a:gd name="T7" fmla="*/ 2147483646 h 689"/>
              <a:gd name="T8" fmla="*/ 2147483646 w 332"/>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689">
                <a:moveTo>
                  <a:pt x="332" y="689"/>
                </a:moveTo>
                <a:lnTo>
                  <a:pt x="0" y="451"/>
                </a:lnTo>
                <a:lnTo>
                  <a:pt x="0" y="0"/>
                </a:lnTo>
                <a:lnTo>
                  <a:pt x="332" y="107"/>
                </a:lnTo>
                <a:lnTo>
                  <a:pt x="332" y="689"/>
                </a:lnTo>
                <a:close/>
              </a:path>
            </a:pathLst>
          </a:custGeom>
          <a:solidFill>
            <a:srgbClr val="DF8A86"/>
          </a:solidFill>
          <a:ln>
            <a:noFill/>
          </a:ln>
        </p:spPr>
        <p:txBody>
          <a:bodyPr/>
          <a:lstStyle/>
          <a:p>
            <a:pPr>
              <a:defRPr/>
            </a:pPr>
            <a:endParaRPr lang="zh-CN" altLang="en-US">
              <a:solidFill>
                <a:prstClr val="black"/>
              </a:solidFill>
            </a:endParaRPr>
          </a:p>
        </p:txBody>
      </p:sp>
      <p:sp>
        <p:nvSpPr>
          <p:cNvPr id="32" name="Freeform 26"/>
          <p:cNvSpPr/>
          <p:nvPr/>
        </p:nvSpPr>
        <p:spPr bwMode="auto">
          <a:xfrm>
            <a:off x="9218912" y="3739457"/>
            <a:ext cx="676275" cy="549275"/>
          </a:xfrm>
          <a:custGeom>
            <a:avLst/>
            <a:gdLst>
              <a:gd name="T0" fmla="*/ 0 w 554"/>
              <a:gd name="T1" fmla="*/ 2147483646 h 450"/>
              <a:gd name="T2" fmla="*/ 2147483646 w 554"/>
              <a:gd name="T3" fmla="*/ 2147483646 h 450"/>
              <a:gd name="T4" fmla="*/ 2147483646 w 554"/>
              <a:gd name="T5" fmla="*/ 2147483646 h 450"/>
              <a:gd name="T6" fmla="*/ 2147483646 w 554"/>
              <a:gd name="T7" fmla="*/ 0 h 450"/>
              <a:gd name="T8" fmla="*/ 0 w 554"/>
              <a:gd name="T9" fmla="*/ 0 h 450"/>
              <a:gd name="T10" fmla="*/ 0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0" y="450"/>
                </a:moveTo>
                <a:lnTo>
                  <a:pt x="554" y="450"/>
                </a:lnTo>
                <a:lnTo>
                  <a:pt x="412" y="221"/>
                </a:lnTo>
                <a:lnTo>
                  <a:pt x="554" y="0"/>
                </a:lnTo>
                <a:lnTo>
                  <a:pt x="0" y="0"/>
                </a:lnTo>
                <a:lnTo>
                  <a:pt x="0" y="450"/>
                </a:lnTo>
                <a:close/>
              </a:path>
            </a:pathLst>
          </a:custGeom>
          <a:solidFill>
            <a:srgbClr val="516069"/>
          </a:solidFill>
          <a:ln>
            <a:noFill/>
          </a:ln>
        </p:spPr>
        <p:txBody>
          <a:bodyPr/>
          <a:lstStyle/>
          <a:p>
            <a:pPr>
              <a:defRPr/>
            </a:pPr>
            <a:endParaRPr lang="zh-CN" altLang="en-US">
              <a:solidFill>
                <a:prstClr val="black"/>
              </a:solidFill>
            </a:endParaRPr>
          </a:p>
        </p:txBody>
      </p:sp>
      <p:sp>
        <p:nvSpPr>
          <p:cNvPr id="37" name="Freeform 27"/>
          <p:cNvSpPr/>
          <p:nvPr/>
        </p:nvSpPr>
        <p:spPr bwMode="auto">
          <a:xfrm>
            <a:off x="9218912" y="3447357"/>
            <a:ext cx="404813" cy="841375"/>
          </a:xfrm>
          <a:custGeom>
            <a:avLst/>
            <a:gdLst>
              <a:gd name="T0" fmla="*/ 0 w 331"/>
              <a:gd name="T1" fmla="*/ 2147483646 h 689"/>
              <a:gd name="T2" fmla="*/ 2147483646 w 331"/>
              <a:gd name="T3" fmla="*/ 2147483646 h 689"/>
              <a:gd name="T4" fmla="*/ 2147483646 w 331"/>
              <a:gd name="T5" fmla="*/ 0 h 689"/>
              <a:gd name="T6" fmla="*/ 0 w 331"/>
              <a:gd name="T7" fmla="*/ 2147483646 h 689"/>
              <a:gd name="T8" fmla="*/ 0 w 331"/>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689">
                <a:moveTo>
                  <a:pt x="0" y="689"/>
                </a:moveTo>
                <a:lnTo>
                  <a:pt x="331" y="451"/>
                </a:lnTo>
                <a:lnTo>
                  <a:pt x="331" y="0"/>
                </a:lnTo>
                <a:lnTo>
                  <a:pt x="0" y="107"/>
                </a:lnTo>
                <a:lnTo>
                  <a:pt x="0" y="689"/>
                </a:lnTo>
                <a:close/>
              </a:path>
            </a:pathLst>
          </a:custGeom>
          <a:solidFill>
            <a:srgbClr val="DF8A86"/>
          </a:solidFill>
          <a:ln>
            <a:noFill/>
          </a:ln>
        </p:spPr>
        <p:txBody>
          <a:bodyPr/>
          <a:lstStyle/>
          <a:p>
            <a:pPr>
              <a:defRPr/>
            </a:pPr>
            <a:endParaRPr lang="zh-CN" altLang="en-US">
              <a:solidFill>
                <a:prstClr val="black"/>
              </a:solidFill>
            </a:endParaRPr>
          </a:p>
        </p:txBody>
      </p:sp>
      <p:sp>
        <p:nvSpPr>
          <p:cNvPr id="47" name="Rectangle 28"/>
          <p:cNvSpPr>
            <a:spLocks noChangeArrowheads="1"/>
          </p:cNvSpPr>
          <p:nvPr/>
        </p:nvSpPr>
        <p:spPr bwMode="auto">
          <a:xfrm>
            <a:off x="5635925" y="3447357"/>
            <a:ext cx="3984625" cy="550862"/>
          </a:xfrm>
          <a:prstGeom prst="rect">
            <a:avLst/>
          </a:prstGeom>
          <a:solidFill>
            <a:srgbClr val="D83A35"/>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endParaRPr lang="zh-CN" altLang="en-US" sz="1800">
              <a:solidFill>
                <a:prstClr val="black"/>
              </a:solidFill>
            </a:endParaRPr>
          </a:p>
        </p:txBody>
      </p:sp>
      <p:sp>
        <p:nvSpPr>
          <p:cNvPr id="48" name="Freeform 24"/>
          <p:cNvSpPr/>
          <p:nvPr/>
        </p:nvSpPr>
        <p:spPr bwMode="auto">
          <a:xfrm>
            <a:off x="5364462" y="4807844"/>
            <a:ext cx="676275" cy="549275"/>
          </a:xfrm>
          <a:custGeom>
            <a:avLst/>
            <a:gdLst>
              <a:gd name="T0" fmla="*/ 2147483646 w 554"/>
              <a:gd name="T1" fmla="*/ 2147483646 h 450"/>
              <a:gd name="T2" fmla="*/ 0 w 554"/>
              <a:gd name="T3" fmla="*/ 2147483646 h 450"/>
              <a:gd name="T4" fmla="*/ 2147483646 w 554"/>
              <a:gd name="T5" fmla="*/ 2147483646 h 450"/>
              <a:gd name="T6" fmla="*/ 0 w 554"/>
              <a:gd name="T7" fmla="*/ 0 h 450"/>
              <a:gd name="T8" fmla="*/ 2147483646 w 554"/>
              <a:gd name="T9" fmla="*/ 0 h 450"/>
              <a:gd name="T10" fmla="*/ 2147483646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554" y="450"/>
                </a:moveTo>
                <a:lnTo>
                  <a:pt x="0" y="450"/>
                </a:lnTo>
                <a:lnTo>
                  <a:pt x="142" y="221"/>
                </a:lnTo>
                <a:lnTo>
                  <a:pt x="0" y="0"/>
                </a:lnTo>
                <a:lnTo>
                  <a:pt x="554" y="0"/>
                </a:lnTo>
                <a:lnTo>
                  <a:pt x="554" y="450"/>
                </a:lnTo>
                <a:close/>
              </a:path>
            </a:pathLst>
          </a:custGeom>
          <a:solidFill>
            <a:srgbClr val="516069"/>
          </a:solidFill>
          <a:ln>
            <a:noFill/>
          </a:ln>
        </p:spPr>
        <p:txBody>
          <a:bodyPr/>
          <a:lstStyle/>
          <a:p>
            <a:pPr>
              <a:defRPr/>
            </a:pPr>
            <a:endParaRPr lang="zh-CN" altLang="en-US">
              <a:solidFill>
                <a:prstClr val="black"/>
              </a:solidFill>
            </a:endParaRPr>
          </a:p>
        </p:txBody>
      </p:sp>
      <p:sp>
        <p:nvSpPr>
          <p:cNvPr id="49" name="Freeform 25"/>
          <p:cNvSpPr/>
          <p:nvPr/>
        </p:nvSpPr>
        <p:spPr bwMode="auto">
          <a:xfrm>
            <a:off x="5635925" y="4515744"/>
            <a:ext cx="404812" cy="841375"/>
          </a:xfrm>
          <a:custGeom>
            <a:avLst/>
            <a:gdLst>
              <a:gd name="T0" fmla="*/ 2147483646 w 332"/>
              <a:gd name="T1" fmla="*/ 2147483646 h 689"/>
              <a:gd name="T2" fmla="*/ 0 w 332"/>
              <a:gd name="T3" fmla="*/ 2147483646 h 689"/>
              <a:gd name="T4" fmla="*/ 0 w 332"/>
              <a:gd name="T5" fmla="*/ 0 h 689"/>
              <a:gd name="T6" fmla="*/ 2147483646 w 332"/>
              <a:gd name="T7" fmla="*/ 2147483646 h 689"/>
              <a:gd name="T8" fmla="*/ 2147483646 w 332"/>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689">
                <a:moveTo>
                  <a:pt x="332" y="689"/>
                </a:moveTo>
                <a:lnTo>
                  <a:pt x="0" y="451"/>
                </a:lnTo>
                <a:lnTo>
                  <a:pt x="0" y="0"/>
                </a:lnTo>
                <a:lnTo>
                  <a:pt x="332" y="107"/>
                </a:lnTo>
                <a:lnTo>
                  <a:pt x="332" y="689"/>
                </a:lnTo>
                <a:close/>
              </a:path>
            </a:pathLst>
          </a:custGeom>
          <a:solidFill>
            <a:srgbClr val="DF8A86"/>
          </a:solidFill>
          <a:ln>
            <a:noFill/>
          </a:ln>
        </p:spPr>
        <p:txBody>
          <a:bodyPr/>
          <a:lstStyle/>
          <a:p>
            <a:pPr>
              <a:defRPr/>
            </a:pPr>
            <a:endParaRPr lang="zh-CN" altLang="en-US">
              <a:solidFill>
                <a:prstClr val="black"/>
              </a:solidFill>
            </a:endParaRPr>
          </a:p>
        </p:txBody>
      </p:sp>
      <p:sp>
        <p:nvSpPr>
          <p:cNvPr id="50" name="Freeform 26"/>
          <p:cNvSpPr/>
          <p:nvPr/>
        </p:nvSpPr>
        <p:spPr bwMode="auto">
          <a:xfrm>
            <a:off x="9218912" y="4807844"/>
            <a:ext cx="676275" cy="549275"/>
          </a:xfrm>
          <a:custGeom>
            <a:avLst/>
            <a:gdLst>
              <a:gd name="T0" fmla="*/ 0 w 554"/>
              <a:gd name="T1" fmla="*/ 2147483646 h 450"/>
              <a:gd name="T2" fmla="*/ 2147483646 w 554"/>
              <a:gd name="T3" fmla="*/ 2147483646 h 450"/>
              <a:gd name="T4" fmla="*/ 2147483646 w 554"/>
              <a:gd name="T5" fmla="*/ 2147483646 h 450"/>
              <a:gd name="T6" fmla="*/ 2147483646 w 554"/>
              <a:gd name="T7" fmla="*/ 0 h 450"/>
              <a:gd name="T8" fmla="*/ 0 w 554"/>
              <a:gd name="T9" fmla="*/ 0 h 450"/>
              <a:gd name="T10" fmla="*/ 0 w 554"/>
              <a:gd name="T11" fmla="*/ 2147483646 h 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450">
                <a:moveTo>
                  <a:pt x="0" y="450"/>
                </a:moveTo>
                <a:lnTo>
                  <a:pt x="554" y="450"/>
                </a:lnTo>
                <a:lnTo>
                  <a:pt x="412" y="221"/>
                </a:lnTo>
                <a:lnTo>
                  <a:pt x="554" y="0"/>
                </a:lnTo>
                <a:lnTo>
                  <a:pt x="0" y="0"/>
                </a:lnTo>
                <a:lnTo>
                  <a:pt x="0" y="450"/>
                </a:lnTo>
                <a:close/>
              </a:path>
            </a:pathLst>
          </a:custGeom>
          <a:solidFill>
            <a:srgbClr val="516069"/>
          </a:solidFill>
          <a:ln>
            <a:noFill/>
          </a:ln>
        </p:spPr>
        <p:txBody>
          <a:bodyPr/>
          <a:lstStyle/>
          <a:p>
            <a:pPr>
              <a:defRPr/>
            </a:pPr>
            <a:endParaRPr lang="zh-CN" altLang="en-US">
              <a:solidFill>
                <a:prstClr val="black"/>
              </a:solidFill>
            </a:endParaRPr>
          </a:p>
        </p:txBody>
      </p:sp>
      <p:sp>
        <p:nvSpPr>
          <p:cNvPr id="51" name="Freeform 27"/>
          <p:cNvSpPr/>
          <p:nvPr/>
        </p:nvSpPr>
        <p:spPr bwMode="auto">
          <a:xfrm>
            <a:off x="9218912" y="4515744"/>
            <a:ext cx="404813" cy="841375"/>
          </a:xfrm>
          <a:custGeom>
            <a:avLst/>
            <a:gdLst>
              <a:gd name="T0" fmla="*/ 0 w 331"/>
              <a:gd name="T1" fmla="*/ 2147483646 h 689"/>
              <a:gd name="T2" fmla="*/ 2147483646 w 331"/>
              <a:gd name="T3" fmla="*/ 2147483646 h 689"/>
              <a:gd name="T4" fmla="*/ 2147483646 w 331"/>
              <a:gd name="T5" fmla="*/ 0 h 689"/>
              <a:gd name="T6" fmla="*/ 0 w 331"/>
              <a:gd name="T7" fmla="*/ 2147483646 h 689"/>
              <a:gd name="T8" fmla="*/ 0 w 331"/>
              <a:gd name="T9" fmla="*/ 2147483646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689">
                <a:moveTo>
                  <a:pt x="0" y="689"/>
                </a:moveTo>
                <a:lnTo>
                  <a:pt x="331" y="451"/>
                </a:lnTo>
                <a:lnTo>
                  <a:pt x="331" y="0"/>
                </a:lnTo>
                <a:lnTo>
                  <a:pt x="0" y="107"/>
                </a:lnTo>
                <a:lnTo>
                  <a:pt x="0" y="689"/>
                </a:lnTo>
                <a:close/>
              </a:path>
            </a:pathLst>
          </a:custGeom>
          <a:solidFill>
            <a:srgbClr val="DF8A86"/>
          </a:solidFill>
          <a:ln>
            <a:noFill/>
          </a:ln>
        </p:spPr>
        <p:txBody>
          <a:bodyPr/>
          <a:lstStyle/>
          <a:p>
            <a:pPr>
              <a:defRPr/>
            </a:pPr>
            <a:endParaRPr lang="zh-CN" altLang="en-US">
              <a:solidFill>
                <a:prstClr val="black"/>
              </a:solidFill>
            </a:endParaRPr>
          </a:p>
        </p:txBody>
      </p:sp>
      <p:sp>
        <p:nvSpPr>
          <p:cNvPr id="52" name="Rectangle 28"/>
          <p:cNvSpPr>
            <a:spLocks noChangeArrowheads="1"/>
          </p:cNvSpPr>
          <p:nvPr/>
        </p:nvSpPr>
        <p:spPr bwMode="auto">
          <a:xfrm>
            <a:off x="5635925" y="4515744"/>
            <a:ext cx="3984625" cy="550863"/>
          </a:xfrm>
          <a:prstGeom prst="rect">
            <a:avLst/>
          </a:prstGeom>
          <a:solidFill>
            <a:srgbClr val="D83A35"/>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endParaRPr lang="zh-CN" altLang="en-US" sz="1800">
              <a:solidFill>
                <a:prstClr val="black"/>
              </a:solidFill>
            </a:endParaRPr>
          </a:p>
        </p:txBody>
      </p:sp>
      <p:sp>
        <p:nvSpPr>
          <p:cNvPr id="58" name="文本框 45"/>
          <p:cNvSpPr txBox="1">
            <a:spLocks noChangeArrowheads="1"/>
          </p:cNvSpPr>
          <p:nvPr/>
        </p:nvSpPr>
        <p:spPr bwMode="auto">
          <a:xfrm>
            <a:off x="5918200" y="2439035"/>
            <a:ext cx="32378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r>
              <a:rPr lang="zh-CN" altLang="en-US" sz="2400" b="1" dirty="0">
                <a:solidFill>
                  <a:prstClr val="white"/>
                </a:solidFill>
                <a:latin typeface="微软雅黑" panose="020B0503020204020204" pitchFamily="34" charset="-122"/>
                <a:ea typeface="微软雅黑" panose="020B0503020204020204" pitchFamily="34" charset="-122"/>
                <a:sym typeface="+mn-ea"/>
              </a:rPr>
              <a:t>一、服务贸易概念</a:t>
            </a:r>
            <a:endParaRPr lang="zh-CN" altLang="en-US" sz="2400" b="1" dirty="0">
              <a:solidFill>
                <a:prstClr val="white"/>
              </a:solidFill>
              <a:latin typeface="微软雅黑" panose="020B0503020204020204" pitchFamily="34" charset="-122"/>
              <a:ea typeface="微软雅黑" panose="020B0503020204020204" pitchFamily="34" charset="-122"/>
            </a:endParaRPr>
          </a:p>
          <a:p>
            <a:pPr>
              <a:lnSpc>
                <a:spcPct val="100000"/>
              </a:lnSpc>
              <a:spcBef>
                <a:spcPct val="0"/>
              </a:spcBef>
              <a:buFontTx/>
              <a:buNone/>
              <a:defRPr/>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59" name="文本框 45"/>
          <p:cNvSpPr txBox="1">
            <a:spLocks noChangeArrowheads="1"/>
          </p:cNvSpPr>
          <p:nvPr/>
        </p:nvSpPr>
        <p:spPr bwMode="auto">
          <a:xfrm>
            <a:off x="5918200" y="3495040"/>
            <a:ext cx="3237865"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l">
              <a:lnSpc>
                <a:spcPct val="100000"/>
              </a:lnSpc>
              <a:buFontTx/>
              <a:buNone/>
              <a:defRPr/>
            </a:pPr>
            <a:r>
              <a:rPr lang="zh-CN" altLang="en-US" sz="2400" b="1" dirty="0">
                <a:solidFill>
                  <a:prstClr val="white"/>
                </a:solidFill>
                <a:latin typeface="微软雅黑" panose="020B0503020204020204" pitchFamily="34" charset="-122"/>
                <a:ea typeface="微软雅黑" panose="020B0503020204020204" pitchFamily="34" charset="-122"/>
                <a:sym typeface="+mn-ea"/>
              </a:rPr>
              <a:t>二、什么是服务外包 </a:t>
            </a:r>
            <a:endParaRPr lang="zh-CN" altLang="en-US" sz="2400" b="1" dirty="0">
              <a:solidFill>
                <a:prstClr val="white"/>
              </a:solidFill>
              <a:latin typeface="微软雅黑" panose="020B0503020204020204" pitchFamily="34" charset="-122"/>
              <a:ea typeface="微软雅黑" panose="020B0503020204020204" pitchFamily="34" charset="-122"/>
              <a:sym typeface="+mn-ea"/>
            </a:endParaRPr>
          </a:p>
        </p:txBody>
      </p:sp>
      <p:sp>
        <p:nvSpPr>
          <p:cNvPr id="60" name="文本框 45"/>
          <p:cNvSpPr txBox="1">
            <a:spLocks noChangeArrowheads="1"/>
          </p:cNvSpPr>
          <p:nvPr/>
        </p:nvSpPr>
        <p:spPr bwMode="auto">
          <a:xfrm>
            <a:off x="5918200" y="4552315"/>
            <a:ext cx="3758565"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l">
              <a:lnSpc>
                <a:spcPct val="100000"/>
              </a:lnSpc>
              <a:buFontTx/>
              <a:buNone/>
              <a:defRPr/>
            </a:pPr>
            <a:r>
              <a:rPr lang="zh-CN" altLang="en-US" sz="2400" b="1" dirty="0">
                <a:solidFill>
                  <a:prstClr val="white"/>
                </a:solidFill>
                <a:latin typeface="微软雅黑" panose="020B0503020204020204" pitchFamily="34" charset="-122"/>
                <a:ea typeface="微软雅黑" panose="020B0503020204020204" pitchFamily="34" charset="-122"/>
                <a:sym typeface="+mn-ea"/>
              </a:rPr>
              <a:t>三、服务外包与服务贸易</a:t>
            </a:r>
            <a:endParaRPr lang="zh-CN" altLang="en-US" sz="2400" b="1" dirty="0">
              <a:solidFill>
                <a:prstClr val="white"/>
              </a:solidFill>
              <a:latin typeface="微软雅黑" panose="020B0503020204020204" pitchFamily="34" charset="-122"/>
              <a:ea typeface="微软雅黑" panose="020B0503020204020204" pitchFamily="34" charset="-122"/>
              <a:sym typeface="+mn-ea"/>
            </a:endParaRPr>
          </a:p>
        </p:txBody>
      </p:sp>
      <p:sp>
        <p:nvSpPr>
          <p:cNvPr id="2049" name="AutoShape 2"/>
          <p:cNvSpPr>
            <a:spLocks noChangeAspect="1"/>
          </p:cNvSpPr>
          <p:nvPr/>
        </p:nvSpPr>
        <p:spPr>
          <a:xfrm>
            <a:off x="2133600" y="-2066925"/>
            <a:ext cx="7762875" cy="8256588"/>
          </a:xfrm>
          <a:prstGeom prst="rect">
            <a:avLst/>
          </a:prstGeom>
          <a:noFill/>
          <a:ln w="9525">
            <a:noFill/>
          </a:ln>
        </p:spPr>
      </p:sp>
      <p:sp>
        <p:nvSpPr>
          <p:cNvPr id="2050" name="AutoShape 2243"/>
          <p:cNvSpPr>
            <a:spLocks noChangeAspect="1"/>
          </p:cNvSpPr>
          <p:nvPr/>
        </p:nvSpPr>
        <p:spPr>
          <a:xfrm>
            <a:off x="-209550" y="-420687"/>
            <a:ext cx="15487650" cy="7278688"/>
          </a:xfrm>
          <a:prstGeom prst="rect">
            <a:avLst/>
          </a:prstGeom>
          <a:noFill/>
          <a:ln w="9525">
            <a:noFill/>
          </a:ln>
        </p:spPr>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4"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4"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4"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grpId="4"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4"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4"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500"/>
                                        <p:tgtEl>
                                          <p:spTgt spid="4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down)">
                                      <p:cBhvr>
                                        <p:cTn id="53" dur="500"/>
                                        <p:tgtEl>
                                          <p:spTgt spid="59"/>
                                        </p:tgtEl>
                                      </p:cBhvr>
                                    </p:animEffect>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500"/>
                                        <p:tgtEl>
                                          <p:spTgt spid="5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500"/>
                                        <p:tgtEl>
                                          <p:spTgt spid="5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animBg="1"/>
      <p:bldP spid="28" grpId="0" animBg="1"/>
      <p:bldP spid="29" grpId="0" animBg="1"/>
      <p:bldP spid="58" grpId="0"/>
      <p:bldP spid="25" grpId="1" animBg="1"/>
      <p:bldP spid="26" grpId="1" animBg="1"/>
      <p:bldP spid="27" grpId="1" animBg="1"/>
      <p:bldP spid="28" grpId="1" animBg="1"/>
      <p:bldP spid="29" grpId="1" animBg="1"/>
      <p:bldP spid="58" grpId="1"/>
      <p:bldP spid="25" grpId="2" animBg="1"/>
      <p:bldP spid="26" grpId="2" animBg="1"/>
      <p:bldP spid="27" grpId="2" animBg="1"/>
      <p:bldP spid="28" grpId="2" animBg="1"/>
      <p:bldP spid="29" grpId="2" animBg="1"/>
      <p:bldP spid="58" grpId="2"/>
      <p:bldP spid="25" grpId="3" animBg="1"/>
      <p:bldP spid="26" grpId="3" animBg="1"/>
      <p:bldP spid="27" grpId="3" animBg="1"/>
      <p:bldP spid="28" grpId="3" animBg="1"/>
      <p:bldP spid="29" grpId="3" animBg="1"/>
      <p:bldP spid="58" grpId="3"/>
      <p:bldP spid="25" grpId="4" animBg="1"/>
      <p:bldP spid="26" grpId="4" animBg="1"/>
      <p:bldP spid="27" grpId="4" animBg="1"/>
      <p:bldP spid="28" grpId="4" animBg="1"/>
      <p:bldP spid="29" grpId="4" animBg="1"/>
      <p:bldP spid="58" grpId="4"/>
      <p:bldP spid="30" grpId="0" animBg="1"/>
      <p:bldP spid="31" grpId="0" animBg="1"/>
      <p:bldP spid="32" grpId="0" animBg="1"/>
      <p:bldP spid="37" grpId="0" animBg="1"/>
      <p:bldP spid="47" grpId="0" animBg="1"/>
      <p:bldP spid="59" grpId="0"/>
      <p:bldP spid="48" grpId="0" animBg="1"/>
      <p:bldP spid="49" grpId="0" animBg="1"/>
      <p:bldP spid="50" grpId="0" animBg="1"/>
      <p:bldP spid="51" grpId="0" animBg="1"/>
      <p:bldP spid="52"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nvSpPr>
        <p:spPr bwMode="auto">
          <a:xfrm>
            <a:off x="4717632" y="1447754"/>
            <a:ext cx="2374900" cy="1888198"/>
          </a:xfrm>
          <a:custGeom>
            <a:avLst/>
            <a:gdLst>
              <a:gd name="connsiteX0" fmla="*/ 1003018 w 4654187"/>
              <a:gd name="connsiteY0" fmla="*/ 2105525 h 3700508"/>
              <a:gd name="connsiteX1" fmla="*/ 2006035 w 4654187"/>
              <a:gd name="connsiteY1" fmla="*/ 3700508 h 3700508"/>
              <a:gd name="connsiteX2" fmla="*/ 0 w 4654187"/>
              <a:gd name="connsiteY2" fmla="*/ 3700508 h 3700508"/>
              <a:gd name="connsiteX3" fmla="*/ 3651169 w 4654187"/>
              <a:gd name="connsiteY3" fmla="*/ 2105523 h 3700508"/>
              <a:gd name="connsiteX4" fmla="*/ 4654187 w 4654187"/>
              <a:gd name="connsiteY4" fmla="*/ 3700508 h 3700508"/>
              <a:gd name="connsiteX5" fmla="*/ 2648149 w 4654187"/>
              <a:gd name="connsiteY5" fmla="*/ 3700508 h 3700508"/>
              <a:gd name="connsiteX6" fmla="*/ 2327094 w 4654187"/>
              <a:gd name="connsiteY6" fmla="*/ 0 h 3700508"/>
              <a:gd name="connsiteX7" fmla="*/ 3141717 w 4654187"/>
              <a:gd name="connsiteY7" fmla="*/ 1295401 h 3700508"/>
              <a:gd name="connsiteX8" fmla="*/ 1512471 w 4654187"/>
              <a:gd name="connsiteY8" fmla="*/ 1295401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187" h="3700508">
                <a:moveTo>
                  <a:pt x="1003018" y="2105525"/>
                </a:moveTo>
                <a:lnTo>
                  <a:pt x="2006035" y="3700508"/>
                </a:lnTo>
                <a:lnTo>
                  <a:pt x="0" y="3700508"/>
                </a:lnTo>
                <a:close/>
                <a:moveTo>
                  <a:pt x="3651169" y="2105523"/>
                </a:moveTo>
                <a:lnTo>
                  <a:pt x="4654187" y="3700508"/>
                </a:lnTo>
                <a:lnTo>
                  <a:pt x="2648149" y="3700508"/>
                </a:lnTo>
                <a:close/>
                <a:moveTo>
                  <a:pt x="2327094" y="0"/>
                </a:moveTo>
                <a:lnTo>
                  <a:pt x="3141717" y="1295401"/>
                </a:lnTo>
                <a:lnTo>
                  <a:pt x="1512471" y="1295401"/>
                </a:lnTo>
                <a:close/>
              </a:path>
            </a:pathLst>
          </a:cu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9" name="任意多边形 38"/>
          <p:cNvSpPr/>
          <p:nvPr/>
        </p:nvSpPr>
        <p:spPr bwMode="auto">
          <a:xfrm rot="10800000">
            <a:off x="4717632" y="1970979"/>
            <a:ext cx="2374900" cy="1888198"/>
          </a:xfrm>
          <a:custGeom>
            <a:avLst/>
            <a:gdLst>
              <a:gd name="connsiteX0" fmla="*/ 4160622 w 4654187"/>
              <a:gd name="connsiteY0" fmla="*/ 3426187 h 3700508"/>
              <a:gd name="connsiteX1" fmla="*/ 2327095 w 4654187"/>
              <a:gd name="connsiteY1" fmla="*/ 510540 h 3700508"/>
              <a:gd name="connsiteX2" fmla="*/ 493567 w 4654187"/>
              <a:gd name="connsiteY2" fmla="*/ 3426187 h 3700508"/>
              <a:gd name="connsiteX3" fmla="*/ 4654187 w 4654187"/>
              <a:gd name="connsiteY3" fmla="*/ 3700508 h 3700508"/>
              <a:gd name="connsiteX4" fmla="*/ 0 w 4654187"/>
              <a:gd name="connsiteY4" fmla="*/ 3700508 h 3700508"/>
              <a:gd name="connsiteX5" fmla="*/ 2327094 w 4654187"/>
              <a:gd name="connsiteY5" fmla="*/ 0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87" h="3700508">
                <a:moveTo>
                  <a:pt x="4160622" y="3426187"/>
                </a:moveTo>
                <a:lnTo>
                  <a:pt x="2327095" y="510540"/>
                </a:lnTo>
                <a:lnTo>
                  <a:pt x="493567" y="3426187"/>
                </a:lnTo>
                <a:close/>
                <a:moveTo>
                  <a:pt x="4654187" y="3700508"/>
                </a:moveTo>
                <a:lnTo>
                  <a:pt x="0" y="3700508"/>
                </a:lnTo>
                <a:lnTo>
                  <a:pt x="2327094" y="0"/>
                </a:lnTo>
                <a:close/>
              </a:path>
            </a:pathLst>
          </a:cu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文本框 4"/>
          <p:cNvSpPr txBox="1">
            <a:spLocks noChangeArrowheads="1"/>
          </p:cNvSpPr>
          <p:nvPr/>
        </p:nvSpPr>
        <p:spPr bwMode="auto">
          <a:xfrm>
            <a:off x="5485982" y="2150931"/>
            <a:ext cx="1054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r>
              <a:rPr lang="zh-CN" altLang="en-US" sz="5400" b="1" dirty="0">
                <a:solidFill>
                  <a:srgbClr val="516069"/>
                </a:solidFill>
                <a:latin typeface="微软雅黑" panose="020B0503020204020204" pitchFamily="34" charset="-122"/>
                <a:ea typeface="微软雅黑" panose="020B0503020204020204" pitchFamily="34" charset="-122"/>
              </a:rPr>
              <a:t>一</a:t>
            </a:r>
            <a:endParaRPr lang="zh-CN" altLang="en-US" sz="5400" b="1" dirty="0">
              <a:solidFill>
                <a:srgbClr val="516069"/>
              </a:solidFill>
              <a:latin typeface="微软雅黑" panose="020B0503020204020204" pitchFamily="34" charset="-122"/>
              <a:ea typeface="微软雅黑" panose="020B0503020204020204" pitchFamily="34" charset="-122"/>
            </a:endParaRPr>
          </a:p>
        </p:txBody>
      </p:sp>
      <p:sp>
        <p:nvSpPr>
          <p:cNvPr id="42" name="文本框 45"/>
          <p:cNvSpPr txBox="1">
            <a:spLocks noChangeArrowheads="1"/>
          </p:cNvSpPr>
          <p:nvPr/>
        </p:nvSpPr>
        <p:spPr bwMode="auto">
          <a:xfrm>
            <a:off x="3367464" y="4008403"/>
            <a:ext cx="507523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4800" b="1" dirty="0" smtClean="0">
                <a:solidFill>
                  <a:srgbClr val="516069"/>
                </a:solidFill>
                <a:latin typeface="微软雅黑" panose="020B0503020204020204" pitchFamily="34" charset="-122"/>
                <a:ea typeface="微软雅黑" panose="020B0503020204020204" pitchFamily="34" charset="-122"/>
                <a:sym typeface="+mn-ea"/>
              </a:rPr>
              <a:t>服务贸易概念</a:t>
            </a:r>
            <a:endParaRPr lang="zh-CN" altLang="en-US" sz="4800" b="1" dirty="0" smtClean="0">
              <a:solidFill>
                <a:srgbClr val="516069"/>
              </a:solidFill>
              <a:latin typeface="微软雅黑" panose="020B0503020204020204" pitchFamily="34" charset="-122"/>
              <a:ea typeface="微软雅黑" panose="020B0503020204020204" pitchFamily="34" charset="-122"/>
              <a:sym typeface="+mn-ea"/>
            </a:endParaRPr>
          </a:p>
        </p:txBody>
      </p:sp>
      <p:grpSp>
        <p:nvGrpSpPr>
          <p:cNvPr id="47" name="组合 46"/>
          <p:cNvGrpSpPr/>
          <p:nvPr/>
        </p:nvGrpSpPr>
        <p:grpSpPr>
          <a:xfrm>
            <a:off x="3051636" y="3653740"/>
            <a:ext cx="411828" cy="378343"/>
            <a:chOff x="4068053" y="1656759"/>
            <a:chExt cx="411828" cy="378343"/>
          </a:xfrm>
        </p:grpSpPr>
        <p:sp>
          <p:nvSpPr>
            <p:cNvPr id="45" name="直角三角形 44"/>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rot="9900000">
            <a:off x="8595186" y="4518329"/>
            <a:ext cx="411828" cy="378343"/>
            <a:chOff x="4068053" y="1656759"/>
            <a:chExt cx="411828" cy="378343"/>
          </a:xfrm>
        </p:grpSpPr>
        <p:sp>
          <p:nvSpPr>
            <p:cNvPr id="49" name="直角三角形 48"/>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直角三角形 49"/>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strVal val="#ppt_w*0.70"/>
                                          </p:val>
                                        </p:tav>
                                        <p:tav tm="100000">
                                          <p:val>
                                            <p:strVal val="#ppt_w"/>
                                          </p:val>
                                        </p:tav>
                                      </p:tavLst>
                                    </p:anim>
                                    <p:anim calcmode="lin" valueType="num">
                                      <p:cBhvr>
                                        <p:cTn id="21" dur="1000" fill="hold"/>
                                        <p:tgtEl>
                                          <p:spTgt spid="42"/>
                                        </p:tgtEl>
                                        <p:attrNameLst>
                                          <p:attrName>ppt_h</p:attrName>
                                        </p:attrNameLst>
                                      </p:cBhvr>
                                      <p:tavLst>
                                        <p:tav tm="0">
                                          <p:val>
                                            <p:strVal val="#ppt_h"/>
                                          </p:val>
                                        </p:tav>
                                        <p:tav tm="100000">
                                          <p:val>
                                            <p:strVal val="#ppt_h"/>
                                          </p:val>
                                        </p:tav>
                                      </p:tavLst>
                                    </p:anim>
                                    <p:animEffect transition="in" filter="fade">
                                      <p:cBhvr>
                                        <p:cTn id="22" dur="1000"/>
                                        <p:tgtEl>
                                          <p:spTgt spid="42"/>
                                        </p:tgtEl>
                                      </p:cBhvr>
                                    </p:animEffect>
                                  </p:childTnLst>
                                </p:cTn>
                              </p:par>
                              <p:par>
                                <p:cTn id="23" presetID="55"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1000" fill="hold"/>
                                        <p:tgtEl>
                                          <p:spTgt spid="47"/>
                                        </p:tgtEl>
                                        <p:attrNameLst>
                                          <p:attrName>ppt_w</p:attrName>
                                        </p:attrNameLst>
                                      </p:cBhvr>
                                      <p:tavLst>
                                        <p:tav tm="0">
                                          <p:val>
                                            <p:strVal val="#ppt_w*0.70"/>
                                          </p:val>
                                        </p:tav>
                                        <p:tav tm="100000">
                                          <p:val>
                                            <p:strVal val="#ppt_w"/>
                                          </p:val>
                                        </p:tav>
                                      </p:tavLst>
                                    </p:anim>
                                    <p:anim calcmode="lin" valueType="num">
                                      <p:cBhvr>
                                        <p:cTn id="26" dur="1000" fill="hold"/>
                                        <p:tgtEl>
                                          <p:spTgt spid="47"/>
                                        </p:tgtEl>
                                        <p:attrNameLst>
                                          <p:attrName>ppt_h</p:attrName>
                                        </p:attrNameLst>
                                      </p:cBhvr>
                                      <p:tavLst>
                                        <p:tav tm="0">
                                          <p:val>
                                            <p:strVal val="#ppt_h"/>
                                          </p:val>
                                        </p:tav>
                                        <p:tav tm="100000">
                                          <p:val>
                                            <p:strVal val="#ppt_h"/>
                                          </p:val>
                                        </p:tav>
                                      </p:tavLst>
                                    </p:anim>
                                    <p:animEffect transition="in" filter="fade">
                                      <p:cBhvr>
                                        <p:cTn id="27" dur="1000"/>
                                        <p:tgtEl>
                                          <p:spTgt spid="47"/>
                                        </p:tgtEl>
                                      </p:cBhvr>
                                    </p:animEffect>
                                  </p:childTnLst>
                                </p:cTn>
                              </p:par>
                              <p:par>
                                <p:cTn id="28" presetID="55"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1000" fill="hold"/>
                                        <p:tgtEl>
                                          <p:spTgt spid="48"/>
                                        </p:tgtEl>
                                        <p:attrNameLst>
                                          <p:attrName>ppt_w</p:attrName>
                                        </p:attrNameLst>
                                      </p:cBhvr>
                                      <p:tavLst>
                                        <p:tav tm="0">
                                          <p:val>
                                            <p:strVal val="#ppt_w*0.70"/>
                                          </p:val>
                                        </p:tav>
                                        <p:tav tm="100000">
                                          <p:val>
                                            <p:strVal val="#ppt_w"/>
                                          </p:val>
                                        </p:tav>
                                      </p:tavLst>
                                    </p:anim>
                                    <p:anim calcmode="lin" valueType="num">
                                      <p:cBhvr>
                                        <p:cTn id="31" dur="1000" fill="hold"/>
                                        <p:tgtEl>
                                          <p:spTgt spid="48"/>
                                        </p:tgtEl>
                                        <p:attrNameLst>
                                          <p:attrName>ppt_h</p:attrName>
                                        </p:attrNameLst>
                                      </p:cBhvr>
                                      <p:tavLst>
                                        <p:tav tm="0">
                                          <p:val>
                                            <p:strVal val="#ppt_h"/>
                                          </p:val>
                                        </p:tav>
                                        <p:tav tm="100000">
                                          <p:val>
                                            <p:strVal val="#ppt_h"/>
                                          </p:val>
                                        </p:tav>
                                      </p:tavLst>
                                    </p:anim>
                                    <p:animEffect transition="in" filter="fade">
                                      <p:cBhvr>
                                        <p:cTn id="3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3"/>
          <p:cNvSpPr txBox="1">
            <a:spLocks noChangeArrowheads="1"/>
          </p:cNvSpPr>
          <p:nvPr/>
        </p:nvSpPr>
        <p:spPr bwMode="auto">
          <a:xfrm>
            <a:off x="144780" y="174625"/>
            <a:ext cx="34956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一、服务贸易概念</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
        <p:nvSpPr>
          <p:cNvPr id="44" name="Freeform 412"/>
          <p:cNvSpPr/>
          <p:nvPr/>
        </p:nvSpPr>
        <p:spPr bwMode="auto">
          <a:xfrm>
            <a:off x="12954540" y="2909504"/>
            <a:ext cx="44057" cy="66639"/>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12"/>
          <p:cNvSpPr/>
          <p:nvPr/>
        </p:nvSpPr>
        <p:spPr bwMode="auto">
          <a:xfrm>
            <a:off x="12954540" y="5087986"/>
            <a:ext cx="44057" cy="66639"/>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矩形 49"/>
          <p:cNvSpPr/>
          <p:nvPr/>
        </p:nvSpPr>
        <p:spPr>
          <a:xfrm>
            <a:off x="5414010" y="1694815"/>
            <a:ext cx="6109335" cy="4188460"/>
          </a:xfrm>
          <a:prstGeom prst="rect">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6464300" y="2585720"/>
            <a:ext cx="4852670" cy="3190240"/>
          </a:xfrm>
          <a:prstGeom prst="rect">
            <a:avLst/>
          </a:prstGeom>
          <a:noFill/>
        </p:spPr>
        <p:txBody>
          <a:bodyPr wrap="square" rtlCol="0">
            <a:spAutoFit/>
          </a:bodyPr>
          <a:lstStyle/>
          <a:p>
            <a:pPr>
              <a:lnSpc>
                <a:spcPct val="140000"/>
              </a:lnSpc>
            </a:pPr>
            <a:r>
              <a:rPr lang="en-US" altLang="zh-CN" sz="1600" dirty="0">
                <a:solidFill>
                  <a:schemeClr val="bg1"/>
                </a:solidFill>
                <a:latin typeface="微软雅黑" panose="020B0503020204020204" pitchFamily="34" charset="-122"/>
                <a:ea typeface="微软雅黑" panose="020B0503020204020204" pitchFamily="34" charset="-122"/>
                <a:sym typeface="+mn-ea"/>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是指一国与世界其他国家或地区之间的服务交换，是一国服务提供者向另一国或多国提供服务并获得外汇收益的交易过程。贸易一方向另一方提供服务并获得收入的过程称为服务出口或服务输出，购买他人服务的一方称为服务进口或服务输入。狭义的服务贸易仅指为国际货物贸易服务的运输、保险、金融以及旅游等无形贸易。广义的服务贸易还包括现代发展起来的、除了与货物贸易有关的服务以外的新的贸易活动，如承包劳务、卫星传送和传播等。</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9" name="文本框 48"/>
          <p:cNvSpPr txBox="1"/>
          <p:nvPr/>
        </p:nvSpPr>
        <p:spPr>
          <a:xfrm>
            <a:off x="6486525" y="2011045"/>
            <a:ext cx="3999865" cy="398780"/>
          </a:xfrm>
          <a:prstGeom prst="rect">
            <a:avLst/>
          </a:prstGeom>
          <a:noFill/>
        </p:spPr>
        <p:txBody>
          <a:bodyPr wrap="square" rtlCol="0">
            <a:spAutoFit/>
          </a:bodyPr>
          <a:lstStyle/>
          <a:p>
            <a:r>
              <a:rPr lang="en-US" altLang="zh-CN" sz="2000" b="1" dirty="0">
                <a:solidFill>
                  <a:srgbClr val="FFC000"/>
                </a:solidFill>
                <a:latin typeface="微软雅黑" panose="020B0503020204020204" pitchFamily="34" charset="-122"/>
                <a:ea typeface="微软雅黑" panose="020B0503020204020204" pitchFamily="34" charset="-122"/>
                <a:sym typeface="+mn-ea"/>
              </a:rPr>
              <a:t>1.</a:t>
            </a:r>
            <a:r>
              <a:rPr lang="zh-CN" altLang="en-US" sz="2000" b="1" dirty="0">
                <a:solidFill>
                  <a:srgbClr val="FFC000"/>
                </a:solidFill>
                <a:latin typeface="微软雅黑" panose="020B0503020204020204" pitchFamily="34" charset="-122"/>
                <a:ea typeface="微软雅黑" panose="020B0503020204020204" pitchFamily="34" charset="-122"/>
                <a:sym typeface="+mn-ea"/>
              </a:rPr>
              <a:t>服务贸易（Trade in Services）</a:t>
            </a:r>
            <a:endParaRPr lang="zh-CN" altLang="en-US" sz="2000" b="1" dirty="0">
              <a:solidFill>
                <a:srgbClr val="FFC000"/>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cstate="print">
            <a:lum bright="6000"/>
            <a:extLst>
              <a:ext uri="{28A0092B-C50C-407E-A947-70E740481C1C}">
                <a14:useLocalDpi xmlns:a14="http://schemas.microsoft.com/office/drawing/2010/main" val="0"/>
              </a:ext>
            </a:extLst>
          </a:blip>
          <a:stretch>
            <a:fillRect/>
          </a:stretch>
        </p:blipFill>
        <p:spPr>
          <a:xfrm>
            <a:off x="-17145" y="1691005"/>
            <a:ext cx="6289040" cy="419290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p:tgtEl>
                                          <p:spTgt spid="50"/>
                                        </p:tgtEl>
                                        <p:attrNameLst>
                                          <p:attrName>ppt_x</p:attrName>
                                        </p:attrNameLst>
                                      </p:cBhvr>
                                      <p:tavLst>
                                        <p:tav tm="0">
                                          <p:val>
                                            <p:strVal val="#ppt_x-#ppt_w*1.125000"/>
                                          </p:val>
                                        </p:tav>
                                        <p:tav tm="100000">
                                          <p:val>
                                            <p:strVal val="#ppt_x"/>
                                          </p:val>
                                        </p:tav>
                                      </p:tavLst>
                                    </p:anim>
                                    <p:animEffect transition="in" filter="wipe(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1" nodeType="clickEffect">
                                  <p:stCondLst>
                                    <p:cond delay="0"/>
                                  </p:stCondLst>
                                  <p:iterate type="lt">
                                    <p:tmPct val="50000"/>
                                  </p:iterate>
                                  <p:childTnLst>
                                    <p:set>
                                      <p:cBhvr>
                                        <p:cTn id="23" dur="1" fill="hold">
                                          <p:stCondLst>
                                            <p:cond delay="0"/>
                                          </p:stCondLst>
                                        </p:cTn>
                                        <p:tgtEl>
                                          <p:spTgt spid="49"/>
                                        </p:tgtEl>
                                        <p:attrNameLst>
                                          <p:attrName>style.visibility</p:attrName>
                                        </p:attrNameLst>
                                      </p:cBhvr>
                                      <p:to>
                                        <p:strVal val="visible"/>
                                      </p:to>
                                    </p:set>
                                    <p:anim calcmode="discrete" valueType="clr">
                                      <p:cBhvr override="childStyle">
                                        <p:cTn id="24"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9"/>
                                        </p:tgtEl>
                                        <p:attrNameLst>
                                          <p:attrName>fillcolor</p:attrName>
                                        </p:attrNameLst>
                                      </p:cBhvr>
                                      <p:tavLst>
                                        <p:tav tm="0">
                                          <p:val>
                                            <p:clrVal>
                                              <a:schemeClr val="accent2"/>
                                            </p:clrVal>
                                          </p:val>
                                        </p:tav>
                                        <p:tav tm="50000">
                                          <p:val>
                                            <p:clrVal>
                                              <a:schemeClr val="hlink"/>
                                            </p:clrVal>
                                          </p:val>
                                        </p:tav>
                                      </p:tavLst>
                                    </p:anim>
                                    <p:set>
                                      <p:cBhvr>
                                        <p:cTn id="26" dur="80"/>
                                        <p:tgtEl>
                                          <p:spTgt spid="49"/>
                                        </p:tgtEl>
                                        <p:attrNameLst>
                                          <p:attrName>fill.type</p:attrName>
                                        </p:attrNameLst>
                                      </p:cBhvr>
                                      <p:to>
                                        <p:strVal val="solid"/>
                                      </p:to>
                                    </p:set>
                                  </p:childTnLst>
                                </p:cTn>
                              </p:par>
                            </p:childTnLst>
                          </p:cTn>
                        </p:par>
                        <p:par>
                          <p:cTn id="27" fill="hold">
                            <p:stCondLst>
                              <p:cond delay="1039"/>
                            </p:stCondLst>
                            <p:childTnLst>
                              <p:par>
                                <p:cTn id="28" presetID="27" presetClass="entr" presetSubtype="0" fill="hold" grpId="1" nodeType="afterEffect">
                                  <p:stCondLst>
                                    <p:cond delay="0"/>
                                  </p:stCondLst>
                                  <p:iterate type="lt">
                                    <p:tmPct val="50000"/>
                                  </p:iterate>
                                  <p:childTnLst>
                                    <p:set>
                                      <p:cBhvr>
                                        <p:cTn id="29" dur="1" fill="hold">
                                          <p:stCondLst>
                                            <p:cond delay="0"/>
                                          </p:stCondLst>
                                        </p:cTn>
                                        <p:tgtEl>
                                          <p:spTgt spid="48"/>
                                        </p:tgtEl>
                                        <p:attrNameLst>
                                          <p:attrName>style.visibility</p:attrName>
                                        </p:attrNameLst>
                                      </p:cBhvr>
                                      <p:to>
                                        <p:strVal val="visible"/>
                                      </p:to>
                                    </p:set>
                                    <p:anim calcmode="discrete" valueType="clr">
                                      <p:cBhvr override="childStyle">
                                        <p:cTn id="3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8"/>
                                        </p:tgtEl>
                                        <p:attrNameLst>
                                          <p:attrName>fillcolor</p:attrName>
                                        </p:attrNameLst>
                                      </p:cBhvr>
                                      <p:tavLst>
                                        <p:tav tm="0">
                                          <p:val>
                                            <p:clrVal>
                                              <a:schemeClr val="accent2"/>
                                            </p:clrVal>
                                          </p:val>
                                        </p:tav>
                                        <p:tav tm="50000">
                                          <p:val>
                                            <p:clrVal>
                                              <a:schemeClr val="hlink"/>
                                            </p:clrVal>
                                          </p:val>
                                        </p:tav>
                                      </p:tavLst>
                                    </p:anim>
                                    <p:set>
                                      <p:cBhvr>
                                        <p:cTn id="32" dur="80"/>
                                        <p:tgtEl>
                                          <p:spTgt spid="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50" grpId="0" animBg="1"/>
      <p:bldP spid="49" grpId="1"/>
      <p:bldP spid="4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3870325" y="2101215"/>
            <a:ext cx="2420938" cy="1760538"/>
          </a:xfrm>
          <a:custGeom>
            <a:avLst/>
            <a:gdLst>
              <a:gd name="connsiteX0" fmla="*/ 661035 w 1321080"/>
              <a:gd name="connsiteY0" fmla="*/ 960120 h 960120"/>
              <a:gd name="connsiteX1" fmla="*/ 466451 w 1321080"/>
              <a:gd name="connsiteY1" fmla="*/ 957877 h 960120"/>
              <a:gd name="connsiteX2" fmla="*/ 484671 w 1321080"/>
              <a:gd name="connsiteY2" fmla="*/ 930852 h 960120"/>
              <a:gd name="connsiteX3" fmla="*/ 495300 w 1321080"/>
              <a:gd name="connsiteY3" fmla="*/ 878205 h 960120"/>
              <a:gd name="connsiteX4" fmla="*/ 360045 w 1321080"/>
              <a:gd name="connsiteY4" fmla="*/ 742950 h 960120"/>
              <a:gd name="connsiteX5" fmla="*/ 224790 w 1321080"/>
              <a:gd name="connsiteY5" fmla="*/ 878205 h 960120"/>
              <a:gd name="connsiteX6" fmla="*/ 235419 w 1321080"/>
              <a:gd name="connsiteY6" fmla="*/ 930852 h 960120"/>
              <a:gd name="connsiteX7" fmla="*/ 251973 w 1321080"/>
              <a:gd name="connsiteY7" fmla="*/ 955405 h 960120"/>
              <a:gd name="connsiteX8" fmla="*/ 0 w 1321080"/>
              <a:gd name="connsiteY8" fmla="*/ 952500 h 960120"/>
              <a:gd name="connsiteX9" fmla="*/ 550545 w 1321080"/>
              <a:gd name="connsiteY9" fmla="*/ 0 h 960120"/>
              <a:gd name="connsiteX10" fmla="*/ 1081049 w 1321080"/>
              <a:gd name="connsiteY10" fmla="*/ 0 h 960120"/>
              <a:gd name="connsiteX11" fmla="*/ 1079232 w 1321080"/>
              <a:gd name="connsiteY11" fmla="*/ 189052 h 960120"/>
              <a:gd name="connsiteX12" fmla="*/ 1122592 w 1321080"/>
              <a:gd name="connsiteY12" fmla="*/ 159818 h 960120"/>
              <a:gd name="connsiteX13" fmla="*/ 1178205 w 1321080"/>
              <a:gd name="connsiteY13" fmla="*/ 148590 h 960120"/>
              <a:gd name="connsiteX14" fmla="*/ 1321080 w 1321080"/>
              <a:gd name="connsiteY14" fmla="*/ 291465 h 960120"/>
              <a:gd name="connsiteX15" fmla="*/ 1320887 w 1321080"/>
              <a:gd name="connsiteY15" fmla="*/ 292420 h 960120"/>
              <a:gd name="connsiteX16" fmla="*/ 1321079 w 1321080"/>
              <a:gd name="connsiteY16" fmla="*/ 293370 h 960120"/>
              <a:gd name="connsiteX17" fmla="*/ 1310600 w 1321080"/>
              <a:gd name="connsiteY17" fmla="*/ 345276 h 960120"/>
              <a:gd name="connsiteX18" fmla="*/ 1310053 w 1321080"/>
              <a:gd name="connsiteY18" fmla="*/ 346088 h 960120"/>
              <a:gd name="connsiteX19" fmla="*/ 1309852 w 1321080"/>
              <a:gd name="connsiteY19" fmla="*/ 347079 h 960120"/>
              <a:gd name="connsiteX20" fmla="*/ 1178205 w 1321080"/>
              <a:gd name="connsiteY20" fmla="*/ 434340 h 960120"/>
              <a:gd name="connsiteX21" fmla="*/ 1122592 w 1321080"/>
              <a:gd name="connsiteY21" fmla="*/ 423112 h 960120"/>
              <a:gd name="connsiteX22" fmla="*/ 1077275 w 1321080"/>
              <a:gd name="connsiteY22" fmla="*/ 392559 h 960120"/>
              <a:gd name="connsiteX23" fmla="*/ 1075334 w 1321080"/>
              <a:gd name="connsiteY23" fmla="*/ 594360 h 960120"/>
              <a:gd name="connsiteX24" fmla="*/ 879119 w 1321080"/>
              <a:gd name="connsiteY24" fmla="*/ 58674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1080" h="960120">
                <a:moveTo>
                  <a:pt x="661035" y="960120"/>
                </a:moveTo>
                <a:lnTo>
                  <a:pt x="466451" y="957877"/>
                </a:lnTo>
                <a:lnTo>
                  <a:pt x="484671" y="930852"/>
                </a:lnTo>
                <a:cubicBezTo>
                  <a:pt x="491516" y="914671"/>
                  <a:pt x="495300" y="896880"/>
                  <a:pt x="495300" y="878205"/>
                </a:cubicBezTo>
                <a:cubicBezTo>
                  <a:pt x="495300" y="803506"/>
                  <a:pt x="434744" y="742950"/>
                  <a:pt x="360045" y="742950"/>
                </a:cubicBezTo>
                <a:cubicBezTo>
                  <a:pt x="285346" y="742950"/>
                  <a:pt x="224790" y="803506"/>
                  <a:pt x="224790" y="878205"/>
                </a:cubicBezTo>
                <a:cubicBezTo>
                  <a:pt x="224790" y="896880"/>
                  <a:pt x="228575" y="914671"/>
                  <a:pt x="235419" y="930852"/>
                </a:cubicBezTo>
                <a:lnTo>
                  <a:pt x="251973" y="955405"/>
                </a:lnTo>
                <a:lnTo>
                  <a:pt x="0" y="952500"/>
                </a:lnTo>
                <a:lnTo>
                  <a:pt x="550545" y="0"/>
                </a:lnTo>
                <a:lnTo>
                  <a:pt x="1081049" y="0"/>
                </a:lnTo>
                <a:lnTo>
                  <a:pt x="1079232" y="189052"/>
                </a:lnTo>
                <a:lnTo>
                  <a:pt x="1122592" y="159818"/>
                </a:lnTo>
                <a:cubicBezTo>
                  <a:pt x="1139685" y="152588"/>
                  <a:pt x="1158478" y="148590"/>
                  <a:pt x="1178205" y="148590"/>
                </a:cubicBezTo>
                <a:cubicBezTo>
                  <a:pt x="1257113" y="148590"/>
                  <a:pt x="1321080" y="212557"/>
                  <a:pt x="1321080" y="291465"/>
                </a:cubicBezTo>
                <a:lnTo>
                  <a:pt x="1320887" y="292420"/>
                </a:lnTo>
                <a:lnTo>
                  <a:pt x="1321079" y="293370"/>
                </a:lnTo>
                <a:cubicBezTo>
                  <a:pt x="1321079" y="311782"/>
                  <a:pt x="1317348" y="329322"/>
                  <a:pt x="1310600" y="345276"/>
                </a:cubicBezTo>
                <a:lnTo>
                  <a:pt x="1310053" y="346088"/>
                </a:lnTo>
                <a:lnTo>
                  <a:pt x="1309852" y="347079"/>
                </a:lnTo>
                <a:cubicBezTo>
                  <a:pt x="1288163" y="398359"/>
                  <a:pt x="1237386" y="434340"/>
                  <a:pt x="1178205" y="434340"/>
                </a:cubicBezTo>
                <a:cubicBezTo>
                  <a:pt x="1158478" y="434340"/>
                  <a:pt x="1139685" y="430342"/>
                  <a:pt x="1122592" y="423112"/>
                </a:cubicBezTo>
                <a:lnTo>
                  <a:pt x="1077275" y="392559"/>
                </a:lnTo>
                <a:lnTo>
                  <a:pt x="1075334" y="594360"/>
                </a:lnTo>
                <a:lnTo>
                  <a:pt x="879119" y="586740"/>
                </a:lnTo>
                <a:close/>
              </a:path>
            </a:pathLst>
          </a:custGeom>
          <a:solidFill>
            <a:srgbClr val="5160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8436" name="文本框 15"/>
          <p:cNvSpPr txBox="1">
            <a:spLocks noChangeArrowheads="1"/>
          </p:cNvSpPr>
          <p:nvPr/>
        </p:nvSpPr>
        <p:spPr bwMode="auto">
          <a:xfrm>
            <a:off x="4679950" y="2696528"/>
            <a:ext cx="7635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10800000">
            <a:off x="5880100" y="2094865"/>
            <a:ext cx="1979613" cy="2128838"/>
          </a:xfrm>
          <a:custGeom>
            <a:avLst/>
            <a:gdLst>
              <a:gd name="connsiteX0" fmla="*/ 361950 w 1080211"/>
              <a:gd name="connsiteY0" fmla="*/ 0 h 1162050"/>
              <a:gd name="connsiteX1" fmla="*/ 480060 w 1080211"/>
              <a:gd name="connsiteY1" fmla="*/ 118110 h 1162050"/>
              <a:gd name="connsiteX2" fmla="*/ 445467 w 1080211"/>
              <a:gd name="connsiteY2" fmla="*/ 201626 h 1162050"/>
              <a:gd name="connsiteX3" fmla="*/ 433714 w 1080211"/>
              <a:gd name="connsiteY3" fmla="*/ 209550 h 1162050"/>
              <a:gd name="connsiteX4" fmla="*/ 661111 w 1080211"/>
              <a:gd name="connsiteY4" fmla="*/ 209550 h 1162050"/>
              <a:gd name="connsiteX5" fmla="*/ 876376 w 1080211"/>
              <a:gd name="connsiteY5" fmla="*/ 567690 h 1162050"/>
              <a:gd name="connsiteX6" fmla="*/ 1080211 w 1080211"/>
              <a:gd name="connsiteY6" fmla="*/ 567690 h 1162050"/>
              <a:gd name="connsiteX7" fmla="*/ 1078598 w 1080211"/>
              <a:gd name="connsiteY7" fmla="*/ 733275 h 1162050"/>
              <a:gd name="connsiteX8" fmla="*/ 1057473 w 1080211"/>
              <a:gd name="connsiteY8" fmla="*/ 719031 h 1162050"/>
              <a:gd name="connsiteX9" fmla="*/ 996071 w 1080211"/>
              <a:gd name="connsiteY9" fmla="*/ 706635 h 1162050"/>
              <a:gd name="connsiteX10" fmla="*/ 838327 w 1080211"/>
              <a:gd name="connsiteY10" fmla="*/ 864379 h 1162050"/>
              <a:gd name="connsiteX11" fmla="*/ 996071 w 1080211"/>
              <a:gd name="connsiteY11" fmla="*/ 1022123 h 1162050"/>
              <a:gd name="connsiteX12" fmla="*/ 1057473 w 1080211"/>
              <a:gd name="connsiteY12" fmla="*/ 1009727 h 1162050"/>
              <a:gd name="connsiteX13" fmla="*/ 1076026 w 1080211"/>
              <a:gd name="connsiteY13" fmla="*/ 997218 h 1162050"/>
              <a:gd name="connsiteX14" fmla="*/ 1074420 w 1080211"/>
              <a:gd name="connsiteY14" fmla="*/ 1162050 h 1162050"/>
              <a:gd name="connsiteX15" fmla="*/ 531495 w 1080211"/>
              <a:gd name="connsiteY15" fmla="*/ 1162050 h 1162050"/>
              <a:gd name="connsiteX16" fmla="*/ 0 w 1080211"/>
              <a:gd name="connsiteY16" fmla="*/ 209550 h 1162050"/>
              <a:gd name="connsiteX17" fmla="*/ 290186 w 1080211"/>
              <a:gd name="connsiteY17" fmla="*/ 209550 h 1162050"/>
              <a:gd name="connsiteX18" fmla="*/ 278434 w 1080211"/>
              <a:gd name="connsiteY18" fmla="*/ 201626 h 1162050"/>
              <a:gd name="connsiteX19" fmla="*/ 243840 w 1080211"/>
              <a:gd name="connsiteY19" fmla="*/ 118110 h 1162050"/>
              <a:gd name="connsiteX20" fmla="*/ 361950 w 1080211"/>
              <a:gd name="connsiteY20"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211" h="1162050">
                <a:moveTo>
                  <a:pt x="361950" y="0"/>
                </a:moveTo>
                <a:cubicBezTo>
                  <a:pt x="427180" y="0"/>
                  <a:pt x="480060" y="52880"/>
                  <a:pt x="480060" y="118110"/>
                </a:cubicBezTo>
                <a:cubicBezTo>
                  <a:pt x="480060" y="150725"/>
                  <a:pt x="466840" y="180252"/>
                  <a:pt x="445467" y="201626"/>
                </a:cubicBezTo>
                <a:lnTo>
                  <a:pt x="433714" y="209550"/>
                </a:lnTo>
                <a:lnTo>
                  <a:pt x="661111" y="209550"/>
                </a:lnTo>
                <a:lnTo>
                  <a:pt x="876376" y="567690"/>
                </a:lnTo>
                <a:lnTo>
                  <a:pt x="1080211" y="567690"/>
                </a:lnTo>
                <a:lnTo>
                  <a:pt x="1078598" y="733275"/>
                </a:lnTo>
                <a:lnTo>
                  <a:pt x="1057473" y="719031"/>
                </a:lnTo>
                <a:cubicBezTo>
                  <a:pt x="1038600" y="711049"/>
                  <a:pt x="1017851" y="706635"/>
                  <a:pt x="996071" y="706635"/>
                </a:cubicBezTo>
                <a:cubicBezTo>
                  <a:pt x="908951" y="706635"/>
                  <a:pt x="838327" y="777259"/>
                  <a:pt x="838327" y="864379"/>
                </a:cubicBezTo>
                <a:cubicBezTo>
                  <a:pt x="838327" y="951499"/>
                  <a:pt x="908951" y="1022123"/>
                  <a:pt x="996071" y="1022123"/>
                </a:cubicBezTo>
                <a:cubicBezTo>
                  <a:pt x="1017851" y="1022123"/>
                  <a:pt x="1038600" y="1017709"/>
                  <a:pt x="1057473" y="1009727"/>
                </a:cubicBezTo>
                <a:lnTo>
                  <a:pt x="1076026" y="997218"/>
                </a:lnTo>
                <a:lnTo>
                  <a:pt x="1074420" y="1162050"/>
                </a:lnTo>
                <a:lnTo>
                  <a:pt x="531495" y="1162050"/>
                </a:lnTo>
                <a:lnTo>
                  <a:pt x="0" y="209550"/>
                </a:lnTo>
                <a:lnTo>
                  <a:pt x="290186" y="209550"/>
                </a:lnTo>
                <a:lnTo>
                  <a:pt x="278434" y="201626"/>
                </a:lnTo>
                <a:cubicBezTo>
                  <a:pt x="257060" y="180252"/>
                  <a:pt x="243840" y="150725"/>
                  <a:pt x="243840" y="118110"/>
                </a:cubicBezTo>
                <a:cubicBezTo>
                  <a:pt x="243840" y="52880"/>
                  <a:pt x="296720" y="0"/>
                  <a:pt x="361950" y="0"/>
                </a:cubicBezTo>
                <a:close/>
              </a:path>
            </a:pathLst>
          </a:custGeom>
          <a:solidFill>
            <a:srgbClr val="D83A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8438" name="文本框 13"/>
          <p:cNvSpPr txBox="1">
            <a:spLocks noChangeArrowheads="1"/>
          </p:cNvSpPr>
          <p:nvPr/>
        </p:nvSpPr>
        <p:spPr bwMode="auto">
          <a:xfrm>
            <a:off x="6488113" y="2696528"/>
            <a:ext cx="7635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rPr>
              <a:t>02</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870325" y="3504565"/>
            <a:ext cx="1979613" cy="2128838"/>
          </a:xfrm>
          <a:custGeom>
            <a:avLst/>
            <a:gdLst>
              <a:gd name="connsiteX0" fmla="*/ 361950 w 1080211"/>
              <a:gd name="connsiteY0" fmla="*/ 0 h 1162050"/>
              <a:gd name="connsiteX1" fmla="*/ 480060 w 1080211"/>
              <a:gd name="connsiteY1" fmla="*/ 118110 h 1162050"/>
              <a:gd name="connsiteX2" fmla="*/ 445467 w 1080211"/>
              <a:gd name="connsiteY2" fmla="*/ 201626 h 1162050"/>
              <a:gd name="connsiteX3" fmla="*/ 433714 w 1080211"/>
              <a:gd name="connsiteY3" fmla="*/ 209550 h 1162050"/>
              <a:gd name="connsiteX4" fmla="*/ 661111 w 1080211"/>
              <a:gd name="connsiteY4" fmla="*/ 209550 h 1162050"/>
              <a:gd name="connsiteX5" fmla="*/ 876376 w 1080211"/>
              <a:gd name="connsiteY5" fmla="*/ 567690 h 1162050"/>
              <a:gd name="connsiteX6" fmla="*/ 1080211 w 1080211"/>
              <a:gd name="connsiteY6" fmla="*/ 567690 h 1162050"/>
              <a:gd name="connsiteX7" fmla="*/ 1078598 w 1080211"/>
              <a:gd name="connsiteY7" fmla="*/ 733275 h 1162050"/>
              <a:gd name="connsiteX8" fmla="*/ 1057473 w 1080211"/>
              <a:gd name="connsiteY8" fmla="*/ 719031 h 1162050"/>
              <a:gd name="connsiteX9" fmla="*/ 996071 w 1080211"/>
              <a:gd name="connsiteY9" fmla="*/ 706635 h 1162050"/>
              <a:gd name="connsiteX10" fmla="*/ 838327 w 1080211"/>
              <a:gd name="connsiteY10" fmla="*/ 864379 h 1162050"/>
              <a:gd name="connsiteX11" fmla="*/ 996071 w 1080211"/>
              <a:gd name="connsiteY11" fmla="*/ 1022123 h 1162050"/>
              <a:gd name="connsiteX12" fmla="*/ 1057473 w 1080211"/>
              <a:gd name="connsiteY12" fmla="*/ 1009727 h 1162050"/>
              <a:gd name="connsiteX13" fmla="*/ 1076026 w 1080211"/>
              <a:gd name="connsiteY13" fmla="*/ 997218 h 1162050"/>
              <a:gd name="connsiteX14" fmla="*/ 1074420 w 1080211"/>
              <a:gd name="connsiteY14" fmla="*/ 1162050 h 1162050"/>
              <a:gd name="connsiteX15" fmla="*/ 531495 w 1080211"/>
              <a:gd name="connsiteY15" fmla="*/ 1162050 h 1162050"/>
              <a:gd name="connsiteX16" fmla="*/ 0 w 1080211"/>
              <a:gd name="connsiteY16" fmla="*/ 209550 h 1162050"/>
              <a:gd name="connsiteX17" fmla="*/ 290186 w 1080211"/>
              <a:gd name="connsiteY17" fmla="*/ 209550 h 1162050"/>
              <a:gd name="connsiteX18" fmla="*/ 278434 w 1080211"/>
              <a:gd name="connsiteY18" fmla="*/ 201626 h 1162050"/>
              <a:gd name="connsiteX19" fmla="*/ 243840 w 1080211"/>
              <a:gd name="connsiteY19" fmla="*/ 118110 h 1162050"/>
              <a:gd name="connsiteX20" fmla="*/ 361950 w 1080211"/>
              <a:gd name="connsiteY20"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211" h="1162050">
                <a:moveTo>
                  <a:pt x="361950" y="0"/>
                </a:moveTo>
                <a:cubicBezTo>
                  <a:pt x="427180" y="0"/>
                  <a:pt x="480060" y="52880"/>
                  <a:pt x="480060" y="118110"/>
                </a:cubicBezTo>
                <a:cubicBezTo>
                  <a:pt x="480060" y="150725"/>
                  <a:pt x="466840" y="180252"/>
                  <a:pt x="445467" y="201626"/>
                </a:cubicBezTo>
                <a:lnTo>
                  <a:pt x="433714" y="209550"/>
                </a:lnTo>
                <a:lnTo>
                  <a:pt x="661111" y="209550"/>
                </a:lnTo>
                <a:lnTo>
                  <a:pt x="876376" y="567690"/>
                </a:lnTo>
                <a:lnTo>
                  <a:pt x="1080211" y="567690"/>
                </a:lnTo>
                <a:lnTo>
                  <a:pt x="1078598" y="733275"/>
                </a:lnTo>
                <a:lnTo>
                  <a:pt x="1057473" y="719031"/>
                </a:lnTo>
                <a:cubicBezTo>
                  <a:pt x="1038600" y="711049"/>
                  <a:pt x="1017851" y="706635"/>
                  <a:pt x="996071" y="706635"/>
                </a:cubicBezTo>
                <a:cubicBezTo>
                  <a:pt x="908951" y="706635"/>
                  <a:pt x="838327" y="777259"/>
                  <a:pt x="838327" y="864379"/>
                </a:cubicBezTo>
                <a:cubicBezTo>
                  <a:pt x="838327" y="951499"/>
                  <a:pt x="908951" y="1022123"/>
                  <a:pt x="996071" y="1022123"/>
                </a:cubicBezTo>
                <a:cubicBezTo>
                  <a:pt x="1017851" y="1022123"/>
                  <a:pt x="1038600" y="1017709"/>
                  <a:pt x="1057473" y="1009727"/>
                </a:cubicBezTo>
                <a:lnTo>
                  <a:pt x="1076026" y="997218"/>
                </a:lnTo>
                <a:lnTo>
                  <a:pt x="1074420" y="1162050"/>
                </a:lnTo>
                <a:lnTo>
                  <a:pt x="531495" y="1162050"/>
                </a:lnTo>
                <a:lnTo>
                  <a:pt x="0" y="209550"/>
                </a:lnTo>
                <a:lnTo>
                  <a:pt x="290186" y="209550"/>
                </a:lnTo>
                <a:lnTo>
                  <a:pt x="278434" y="201626"/>
                </a:lnTo>
                <a:cubicBezTo>
                  <a:pt x="257060" y="180252"/>
                  <a:pt x="243840" y="150725"/>
                  <a:pt x="243840" y="118110"/>
                </a:cubicBezTo>
                <a:cubicBezTo>
                  <a:pt x="243840" y="52880"/>
                  <a:pt x="296720" y="0"/>
                  <a:pt x="361950" y="0"/>
                </a:cubicBezTo>
                <a:close/>
              </a:path>
            </a:pathLst>
          </a:custGeom>
          <a:solidFill>
            <a:srgbClr val="D83A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8440" name="文本框 11"/>
          <p:cNvSpPr txBox="1">
            <a:spLocks noChangeArrowheads="1"/>
          </p:cNvSpPr>
          <p:nvPr/>
        </p:nvSpPr>
        <p:spPr bwMode="auto">
          <a:xfrm>
            <a:off x="4603750" y="4469765"/>
            <a:ext cx="762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rot="10800000">
            <a:off x="5443538" y="3866515"/>
            <a:ext cx="2420937" cy="1760538"/>
          </a:xfrm>
          <a:custGeom>
            <a:avLst/>
            <a:gdLst>
              <a:gd name="connsiteX0" fmla="*/ 661035 w 1321080"/>
              <a:gd name="connsiteY0" fmla="*/ 960120 h 960120"/>
              <a:gd name="connsiteX1" fmla="*/ 466451 w 1321080"/>
              <a:gd name="connsiteY1" fmla="*/ 957877 h 960120"/>
              <a:gd name="connsiteX2" fmla="*/ 484671 w 1321080"/>
              <a:gd name="connsiteY2" fmla="*/ 930852 h 960120"/>
              <a:gd name="connsiteX3" fmla="*/ 495300 w 1321080"/>
              <a:gd name="connsiteY3" fmla="*/ 878205 h 960120"/>
              <a:gd name="connsiteX4" fmla="*/ 360045 w 1321080"/>
              <a:gd name="connsiteY4" fmla="*/ 742950 h 960120"/>
              <a:gd name="connsiteX5" fmla="*/ 224790 w 1321080"/>
              <a:gd name="connsiteY5" fmla="*/ 878205 h 960120"/>
              <a:gd name="connsiteX6" fmla="*/ 235419 w 1321080"/>
              <a:gd name="connsiteY6" fmla="*/ 930852 h 960120"/>
              <a:gd name="connsiteX7" fmla="*/ 251973 w 1321080"/>
              <a:gd name="connsiteY7" fmla="*/ 955405 h 960120"/>
              <a:gd name="connsiteX8" fmla="*/ 0 w 1321080"/>
              <a:gd name="connsiteY8" fmla="*/ 952500 h 960120"/>
              <a:gd name="connsiteX9" fmla="*/ 550545 w 1321080"/>
              <a:gd name="connsiteY9" fmla="*/ 0 h 960120"/>
              <a:gd name="connsiteX10" fmla="*/ 1081049 w 1321080"/>
              <a:gd name="connsiteY10" fmla="*/ 0 h 960120"/>
              <a:gd name="connsiteX11" fmla="*/ 1079232 w 1321080"/>
              <a:gd name="connsiteY11" fmla="*/ 189052 h 960120"/>
              <a:gd name="connsiteX12" fmla="*/ 1122592 w 1321080"/>
              <a:gd name="connsiteY12" fmla="*/ 159818 h 960120"/>
              <a:gd name="connsiteX13" fmla="*/ 1178205 w 1321080"/>
              <a:gd name="connsiteY13" fmla="*/ 148590 h 960120"/>
              <a:gd name="connsiteX14" fmla="*/ 1321080 w 1321080"/>
              <a:gd name="connsiteY14" fmla="*/ 291465 h 960120"/>
              <a:gd name="connsiteX15" fmla="*/ 1320887 w 1321080"/>
              <a:gd name="connsiteY15" fmla="*/ 292420 h 960120"/>
              <a:gd name="connsiteX16" fmla="*/ 1321079 w 1321080"/>
              <a:gd name="connsiteY16" fmla="*/ 293370 h 960120"/>
              <a:gd name="connsiteX17" fmla="*/ 1310600 w 1321080"/>
              <a:gd name="connsiteY17" fmla="*/ 345276 h 960120"/>
              <a:gd name="connsiteX18" fmla="*/ 1310053 w 1321080"/>
              <a:gd name="connsiteY18" fmla="*/ 346088 h 960120"/>
              <a:gd name="connsiteX19" fmla="*/ 1309852 w 1321080"/>
              <a:gd name="connsiteY19" fmla="*/ 347079 h 960120"/>
              <a:gd name="connsiteX20" fmla="*/ 1178205 w 1321080"/>
              <a:gd name="connsiteY20" fmla="*/ 434340 h 960120"/>
              <a:gd name="connsiteX21" fmla="*/ 1122592 w 1321080"/>
              <a:gd name="connsiteY21" fmla="*/ 423112 h 960120"/>
              <a:gd name="connsiteX22" fmla="*/ 1077275 w 1321080"/>
              <a:gd name="connsiteY22" fmla="*/ 392559 h 960120"/>
              <a:gd name="connsiteX23" fmla="*/ 1075334 w 1321080"/>
              <a:gd name="connsiteY23" fmla="*/ 594360 h 960120"/>
              <a:gd name="connsiteX24" fmla="*/ 879119 w 1321080"/>
              <a:gd name="connsiteY24" fmla="*/ 586740 h 960120"/>
              <a:gd name="connsiteX0-1" fmla="*/ 661035 w 1321080"/>
              <a:gd name="connsiteY0-2" fmla="*/ 960120 h 960120"/>
              <a:gd name="connsiteX1-3" fmla="*/ 466451 w 1321080"/>
              <a:gd name="connsiteY1-4" fmla="*/ 957877 h 960120"/>
              <a:gd name="connsiteX2-5" fmla="*/ 484671 w 1321080"/>
              <a:gd name="connsiteY2-6" fmla="*/ 930852 h 960120"/>
              <a:gd name="connsiteX3-7" fmla="*/ 495300 w 1321080"/>
              <a:gd name="connsiteY3-8" fmla="*/ 878205 h 960120"/>
              <a:gd name="connsiteX4-9" fmla="*/ 360045 w 1321080"/>
              <a:gd name="connsiteY4-10" fmla="*/ 742950 h 960120"/>
              <a:gd name="connsiteX5-11" fmla="*/ 224790 w 1321080"/>
              <a:gd name="connsiteY5-12" fmla="*/ 878205 h 960120"/>
              <a:gd name="connsiteX6-13" fmla="*/ 235419 w 1321080"/>
              <a:gd name="connsiteY6-14" fmla="*/ 930852 h 960120"/>
              <a:gd name="connsiteX7-15" fmla="*/ 251973 w 1321080"/>
              <a:gd name="connsiteY7-16" fmla="*/ 955405 h 960120"/>
              <a:gd name="connsiteX8-17" fmla="*/ 0 w 1321080"/>
              <a:gd name="connsiteY8-18" fmla="*/ 957110 h 960120"/>
              <a:gd name="connsiteX9-19" fmla="*/ 550545 w 1321080"/>
              <a:gd name="connsiteY9-20" fmla="*/ 0 h 960120"/>
              <a:gd name="connsiteX10-21" fmla="*/ 1081049 w 1321080"/>
              <a:gd name="connsiteY10-22" fmla="*/ 0 h 960120"/>
              <a:gd name="connsiteX11-23" fmla="*/ 1079232 w 1321080"/>
              <a:gd name="connsiteY11-24" fmla="*/ 189052 h 960120"/>
              <a:gd name="connsiteX12-25" fmla="*/ 1122592 w 1321080"/>
              <a:gd name="connsiteY12-26" fmla="*/ 159818 h 960120"/>
              <a:gd name="connsiteX13-27" fmla="*/ 1178205 w 1321080"/>
              <a:gd name="connsiteY13-28" fmla="*/ 148590 h 960120"/>
              <a:gd name="connsiteX14-29" fmla="*/ 1321080 w 1321080"/>
              <a:gd name="connsiteY14-30" fmla="*/ 291465 h 960120"/>
              <a:gd name="connsiteX15-31" fmla="*/ 1320887 w 1321080"/>
              <a:gd name="connsiteY15-32" fmla="*/ 292420 h 960120"/>
              <a:gd name="connsiteX16-33" fmla="*/ 1321079 w 1321080"/>
              <a:gd name="connsiteY16-34" fmla="*/ 293370 h 960120"/>
              <a:gd name="connsiteX17-35" fmla="*/ 1310600 w 1321080"/>
              <a:gd name="connsiteY17-36" fmla="*/ 345276 h 960120"/>
              <a:gd name="connsiteX18-37" fmla="*/ 1310053 w 1321080"/>
              <a:gd name="connsiteY18-38" fmla="*/ 346088 h 960120"/>
              <a:gd name="connsiteX19-39" fmla="*/ 1309852 w 1321080"/>
              <a:gd name="connsiteY19-40" fmla="*/ 347079 h 960120"/>
              <a:gd name="connsiteX20-41" fmla="*/ 1178205 w 1321080"/>
              <a:gd name="connsiteY20-42" fmla="*/ 434340 h 960120"/>
              <a:gd name="connsiteX21-43" fmla="*/ 1122592 w 1321080"/>
              <a:gd name="connsiteY21-44" fmla="*/ 423112 h 960120"/>
              <a:gd name="connsiteX22-45" fmla="*/ 1077275 w 1321080"/>
              <a:gd name="connsiteY22-46" fmla="*/ 392559 h 960120"/>
              <a:gd name="connsiteX23-47" fmla="*/ 1075334 w 1321080"/>
              <a:gd name="connsiteY23-48" fmla="*/ 594360 h 960120"/>
              <a:gd name="connsiteX24-49" fmla="*/ 879119 w 1321080"/>
              <a:gd name="connsiteY24-50" fmla="*/ 586740 h 960120"/>
              <a:gd name="connsiteX25" fmla="*/ 661035 w 1321080"/>
              <a:gd name="connsiteY25" fmla="*/ 960120 h 960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 y="connsiteY25"/>
              </a:cxn>
            </a:cxnLst>
            <a:rect l="l" t="t" r="r" b="b"/>
            <a:pathLst>
              <a:path w="1321080" h="960120">
                <a:moveTo>
                  <a:pt x="661035" y="960120"/>
                </a:moveTo>
                <a:lnTo>
                  <a:pt x="466451" y="957877"/>
                </a:lnTo>
                <a:lnTo>
                  <a:pt x="484671" y="930852"/>
                </a:lnTo>
                <a:cubicBezTo>
                  <a:pt x="491516" y="914671"/>
                  <a:pt x="495300" y="896880"/>
                  <a:pt x="495300" y="878205"/>
                </a:cubicBezTo>
                <a:cubicBezTo>
                  <a:pt x="495300" y="803506"/>
                  <a:pt x="434744" y="742950"/>
                  <a:pt x="360045" y="742950"/>
                </a:cubicBezTo>
                <a:cubicBezTo>
                  <a:pt x="285346" y="742950"/>
                  <a:pt x="224790" y="803506"/>
                  <a:pt x="224790" y="878205"/>
                </a:cubicBezTo>
                <a:cubicBezTo>
                  <a:pt x="224790" y="896880"/>
                  <a:pt x="228575" y="914671"/>
                  <a:pt x="235419" y="930852"/>
                </a:cubicBezTo>
                <a:lnTo>
                  <a:pt x="251973" y="955405"/>
                </a:lnTo>
                <a:lnTo>
                  <a:pt x="0" y="957110"/>
                </a:lnTo>
                <a:lnTo>
                  <a:pt x="550545" y="0"/>
                </a:lnTo>
                <a:lnTo>
                  <a:pt x="1081049" y="0"/>
                </a:lnTo>
                <a:cubicBezTo>
                  <a:pt x="1080443" y="63017"/>
                  <a:pt x="1079838" y="126035"/>
                  <a:pt x="1079232" y="189052"/>
                </a:cubicBezTo>
                <a:lnTo>
                  <a:pt x="1122592" y="159818"/>
                </a:lnTo>
                <a:cubicBezTo>
                  <a:pt x="1139685" y="152588"/>
                  <a:pt x="1158478" y="148590"/>
                  <a:pt x="1178205" y="148590"/>
                </a:cubicBezTo>
                <a:cubicBezTo>
                  <a:pt x="1257113" y="148590"/>
                  <a:pt x="1321080" y="212557"/>
                  <a:pt x="1321080" y="291465"/>
                </a:cubicBezTo>
                <a:cubicBezTo>
                  <a:pt x="1321016" y="291783"/>
                  <a:pt x="1320951" y="292102"/>
                  <a:pt x="1320887" y="292420"/>
                </a:cubicBezTo>
                <a:lnTo>
                  <a:pt x="1321079" y="293370"/>
                </a:lnTo>
                <a:cubicBezTo>
                  <a:pt x="1321079" y="311782"/>
                  <a:pt x="1317348" y="329322"/>
                  <a:pt x="1310600" y="345276"/>
                </a:cubicBezTo>
                <a:lnTo>
                  <a:pt x="1310053" y="346088"/>
                </a:lnTo>
                <a:lnTo>
                  <a:pt x="1309852" y="347079"/>
                </a:lnTo>
                <a:cubicBezTo>
                  <a:pt x="1288163" y="398359"/>
                  <a:pt x="1237386" y="434340"/>
                  <a:pt x="1178205" y="434340"/>
                </a:cubicBezTo>
                <a:cubicBezTo>
                  <a:pt x="1158478" y="434340"/>
                  <a:pt x="1139685" y="430342"/>
                  <a:pt x="1122592" y="423112"/>
                </a:cubicBezTo>
                <a:lnTo>
                  <a:pt x="1077275" y="392559"/>
                </a:lnTo>
                <a:lnTo>
                  <a:pt x="1075334" y="594360"/>
                </a:lnTo>
                <a:lnTo>
                  <a:pt x="879119" y="586740"/>
                </a:lnTo>
                <a:lnTo>
                  <a:pt x="661035" y="960120"/>
                </a:lnTo>
                <a:close/>
              </a:path>
            </a:pathLst>
          </a:custGeom>
          <a:solidFill>
            <a:srgbClr val="5160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8442" name="文本框 9"/>
          <p:cNvSpPr txBox="1">
            <a:spLocks noChangeArrowheads="1"/>
          </p:cNvSpPr>
          <p:nvPr/>
        </p:nvSpPr>
        <p:spPr bwMode="auto">
          <a:xfrm>
            <a:off x="6429375" y="4477703"/>
            <a:ext cx="762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rPr>
              <a:t>04</a:t>
            </a:r>
            <a:endParaRPr lang="zh-CN" altLang="en-US" sz="3600" b="1">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8080375" y="3861753"/>
            <a:ext cx="30765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79438" y="3861753"/>
            <a:ext cx="308133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92125" y="2798128"/>
            <a:ext cx="3373438" cy="829945"/>
          </a:xfrm>
          <a:prstGeom prst="rect">
            <a:avLst/>
          </a:prstGeom>
        </p:spPr>
        <p:txBody>
          <a:bodyPr>
            <a:spAutoFit/>
          </a:bodyPr>
          <a:lstStyle/>
          <a:p>
            <a:pPr eaLnBrk="1" fontAlgn="auto" hangingPunct="1">
              <a:spcBef>
                <a:spcPts val="0"/>
              </a:spcBef>
              <a:spcAft>
                <a:spcPts val="0"/>
              </a:spcAft>
              <a:defRPr/>
            </a:pPr>
            <a:r>
              <a:rPr lang="zh-CN" altLang="en-US" sz="1600" b="1" dirty="0">
                <a:solidFill>
                  <a:srgbClr val="D83A35"/>
                </a:solidFill>
                <a:latin typeface="微软雅黑" panose="020B0503020204020204" pitchFamily="34" charset="-122"/>
                <a:ea typeface="微软雅黑" panose="020B0503020204020204" pitchFamily="34" charset="-122"/>
                <a:sym typeface="+mn-ea"/>
              </a:rPr>
              <a:t>跨境交付</a:t>
            </a:r>
            <a:r>
              <a:rPr lang="en-US" altLang="zh-CN" sz="1600" b="1" dirty="0">
                <a:solidFill>
                  <a:srgbClr val="D83A35"/>
                </a:solidFill>
                <a:latin typeface="微软雅黑" panose="020B0503020204020204" pitchFamily="34" charset="-122"/>
                <a:ea typeface="微软雅黑" panose="020B0503020204020204" pitchFamily="34" charset="-122"/>
                <a:sym typeface="+mn-ea"/>
              </a:rPr>
              <a:t>(Cross-border Supply)</a:t>
            </a:r>
            <a:r>
              <a:rPr lang="zh-CN" altLang="en-US" sz="1600" b="1" dirty="0">
                <a:solidFill>
                  <a:srgbClr val="516069"/>
                </a:solidFill>
                <a:latin typeface="微软雅黑" panose="020B0503020204020204" pitchFamily="34" charset="-122"/>
                <a:ea typeface="微软雅黑" panose="020B0503020204020204" pitchFamily="34" charset="-122"/>
                <a:sym typeface="+mn-ea"/>
              </a:rPr>
              <a:t>，指从一国境内向另一国境内提供服务。如电讯、邮政和金融。</a:t>
            </a:r>
            <a:endParaRPr lang="zh-CN" altLang="en-US" sz="1600" b="1" dirty="0">
              <a:solidFill>
                <a:srgbClr val="516069"/>
              </a:solidFill>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482600" y="4061778"/>
            <a:ext cx="3373438" cy="1076325"/>
          </a:xfrm>
          <a:prstGeom prst="rect">
            <a:avLst/>
          </a:prstGeom>
        </p:spPr>
        <p:txBody>
          <a:bodyPr>
            <a:spAutoFit/>
          </a:bodyPr>
          <a:lstStyle/>
          <a:p>
            <a:pPr lvl="0" algn="l">
              <a:spcBef>
                <a:spcPts val="0"/>
              </a:spcBef>
              <a:spcAft>
                <a:spcPts val="0"/>
              </a:spcAft>
              <a:defRPr/>
            </a:pPr>
            <a:r>
              <a:rPr lang="zh-CN" altLang="en-US" sz="1600" b="1" dirty="0">
                <a:solidFill>
                  <a:srgbClr val="D83A35"/>
                </a:solidFill>
                <a:latin typeface="微软雅黑" panose="020B0503020204020204" pitchFamily="34" charset="-122"/>
                <a:ea typeface="微软雅黑" panose="020B0503020204020204" pitchFamily="34" charset="-122"/>
                <a:sym typeface="+mn-ea"/>
              </a:rPr>
              <a:t>商业存在(Commercial presence)</a:t>
            </a:r>
            <a:r>
              <a:rPr lang="zh-CN" altLang="en-US" sz="1600" b="1" dirty="0">
                <a:solidFill>
                  <a:srgbClr val="516069"/>
                </a:solidFill>
                <a:latin typeface="微软雅黑" panose="020B0503020204020204" pitchFamily="34" charset="-122"/>
                <a:ea typeface="微软雅黑" panose="020B0503020204020204" pitchFamily="34" charset="-122"/>
                <a:sym typeface="+mn-ea"/>
              </a:rPr>
              <a:t>，指一个国家通过在另一个国家境内建立某种形式的商业机构提供服务。如外资服务业企业。</a:t>
            </a:r>
            <a:endParaRPr lang="zh-CN" altLang="en-US" sz="1600" b="1" dirty="0">
              <a:solidFill>
                <a:srgbClr val="516069"/>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8016875" y="2798128"/>
            <a:ext cx="3373438" cy="829945"/>
          </a:xfrm>
          <a:prstGeom prst="rect">
            <a:avLst/>
          </a:prstGeom>
        </p:spPr>
        <p:txBody>
          <a:bodyPr>
            <a:spAutoFit/>
          </a:bodyPr>
          <a:lstStyle/>
          <a:p>
            <a:pPr lvl="0" algn="l">
              <a:spcBef>
                <a:spcPts val="0"/>
              </a:spcBef>
              <a:spcAft>
                <a:spcPts val="0"/>
              </a:spcAft>
              <a:defRPr/>
            </a:pPr>
            <a:r>
              <a:rPr lang="zh-CN" altLang="en-US" sz="1600" b="1" dirty="0">
                <a:solidFill>
                  <a:srgbClr val="D83A35"/>
                </a:solidFill>
                <a:latin typeface="微软雅黑" panose="020B0503020204020204" pitchFamily="34" charset="-122"/>
                <a:ea typeface="微软雅黑" panose="020B0503020204020204" pitchFamily="34" charset="-122"/>
                <a:sym typeface="+mn-ea"/>
              </a:rPr>
              <a:t>境外消费(Consumption Abroad)</a:t>
            </a:r>
            <a:r>
              <a:rPr lang="zh-CN" altLang="en-US" sz="1600" b="1" dirty="0">
                <a:solidFill>
                  <a:srgbClr val="516069"/>
                </a:solidFill>
                <a:latin typeface="微软雅黑" panose="020B0503020204020204" pitchFamily="34" charset="-122"/>
                <a:ea typeface="微软雅黑" panose="020B0503020204020204" pitchFamily="34" charset="-122"/>
                <a:sym typeface="+mn-ea"/>
              </a:rPr>
              <a:t>，指在一国境内向其他国家的消费者提供服务。如旅游、留学。</a:t>
            </a:r>
            <a:endParaRPr lang="zh-CN" altLang="en-US" sz="1600" b="1" dirty="0">
              <a:solidFill>
                <a:srgbClr val="516069"/>
              </a:solidFill>
              <a:latin typeface="微软雅黑" panose="020B0503020204020204" pitchFamily="34" charset="-122"/>
              <a:ea typeface="微软雅黑" panose="020B0503020204020204" pitchFamily="34" charset="-122"/>
              <a:sym typeface="+mn-ea"/>
            </a:endParaRPr>
          </a:p>
        </p:txBody>
      </p:sp>
      <p:sp>
        <p:nvSpPr>
          <p:cNvPr id="22" name="矩形 21"/>
          <p:cNvSpPr/>
          <p:nvPr/>
        </p:nvSpPr>
        <p:spPr>
          <a:xfrm>
            <a:off x="8016875" y="4062095"/>
            <a:ext cx="3856355" cy="2306955"/>
          </a:xfrm>
          <a:prstGeom prst="rect">
            <a:avLst/>
          </a:prstGeom>
        </p:spPr>
        <p:txBody>
          <a:bodyPr wrap="square">
            <a:spAutoFit/>
          </a:bodyPr>
          <a:lstStyle/>
          <a:p>
            <a:pPr lvl="0" algn="l">
              <a:spcBef>
                <a:spcPts val="0"/>
              </a:spcBef>
              <a:spcAft>
                <a:spcPts val="0"/>
              </a:spcAft>
              <a:defRPr/>
            </a:pPr>
            <a:r>
              <a:rPr lang="zh-CN" altLang="en-US" sz="1600" b="1" dirty="0">
                <a:solidFill>
                  <a:srgbClr val="D83A35"/>
                </a:solidFill>
                <a:latin typeface="微软雅黑" panose="020B0503020204020204" pitchFamily="34" charset="-122"/>
                <a:ea typeface="微软雅黑" panose="020B0503020204020204" pitchFamily="34" charset="-122"/>
                <a:sym typeface="+mn-ea"/>
              </a:rPr>
              <a:t>自然人流动(Movement of personnel)</a:t>
            </a:r>
            <a:r>
              <a:rPr lang="zh-CN" altLang="en-US" sz="1600" b="1" dirty="0">
                <a:solidFill>
                  <a:srgbClr val="516069"/>
                </a:solidFill>
                <a:latin typeface="微软雅黑" panose="020B0503020204020204" pitchFamily="34" charset="-122"/>
                <a:ea typeface="微软雅黑" panose="020B0503020204020204" pitchFamily="34" charset="-122"/>
                <a:sym typeface="+mn-ea"/>
              </a:rPr>
              <a:t>，</a:t>
            </a:r>
            <a:endParaRPr lang="zh-CN" altLang="en-US" sz="1600" b="1" dirty="0">
              <a:solidFill>
                <a:srgbClr val="516069"/>
              </a:solidFill>
              <a:latin typeface="微软雅黑" panose="020B0503020204020204" pitchFamily="34" charset="-122"/>
              <a:ea typeface="微软雅黑" panose="020B0503020204020204" pitchFamily="34" charset="-122"/>
              <a:sym typeface="+mn-ea"/>
            </a:endParaRPr>
          </a:p>
          <a:p>
            <a:pPr lvl="0" algn="l">
              <a:spcBef>
                <a:spcPts val="0"/>
              </a:spcBef>
              <a:spcAft>
                <a:spcPts val="0"/>
              </a:spcAft>
              <a:defRPr/>
            </a:pPr>
            <a:r>
              <a:rPr lang="zh-CN" altLang="en-US" sz="1600" b="1" dirty="0">
                <a:solidFill>
                  <a:srgbClr val="516069"/>
                </a:solidFill>
                <a:latin typeface="微软雅黑" panose="020B0503020204020204" pitchFamily="34" charset="-122"/>
                <a:ea typeface="微软雅黑" panose="020B0503020204020204" pitchFamily="34" charset="-122"/>
                <a:sym typeface="+mn-ea"/>
              </a:rPr>
              <a:t>指一个国家的个人在另一国家境内以自然人存在的形式提供服务。如外籍教师、律师等以自然人的身份在一国境内提供服务。这四项内容包含了跨境和非跨境两类交易活动。其中跨境交付，境外消费和自然人流动，属跨境交易。商业存在为非跨境交易。完整的国际服务贸易概念应包含跨境交易和非跨境交易的全部内容。</a:t>
            </a:r>
            <a:endParaRPr lang="zh-CN" altLang="en-US" sz="1600" b="1" dirty="0">
              <a:solidFill>
                <a:srgbClr val="516069"/>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79755" y="1127125"/>
            <a:ext cx="10850880" cy="368300"/>
          </a:xfrm>
          <a:prstGeom prst="rect">
            <a:avLst/>
          </a:prstGeom>
          <a:noFill/>
        </p:spPr>
        <p:txBody>
          <a:bodyPr wrap="none" rtlCol="0" anchor="t">
            <a:spAutoFit/>
          </a:bodyPr>
          <a:lstStyle/>
          <a:p>
            <a:r>
              <a:rPr lang="zh-CN" altLang="en-US" b="1" dirty="0">
                <a:solidFill>
                  <a:schemeClr val="accent2"/>
                </a:solidFill>
                <a:latin typeface="微软雅黑" panose="020B0503020204020204" pitchFamily="34" charset="-122"/>
                <a:ea typeface="微软雅黑" panose="020B0503020204020204" pitchFamily="34" charset="-122"/>
                <a:sym typeface="+mn-ea"/>
              </a:rPr>
              <a:t>按照世界贸易组织在</a:t>
            </a:r>
            <a:r>
              <a:rPr lang="en-US" altLang="zh-CN" b="1" dirty="0">
                <a:solidFill>
                  <a:schemeClr val="accent2"/>
                </a:solidFill>
                <a:latin typeface="微软雅黑" panose="020B0503020204020204" pitchFamily="34" charset="-122"/>
                <a:ea typeface="微软雅黑" panose="020B0503020204020204" pitchFamily="34" charset="-122"/>
                <a:sym typeface="+mn-ea"/>
              </a:rPr>
              <a:t>《</a:t>
            </a:r>
            <a:r>
              <a:rPr lang="zh-CN" altLang="en-US" b="1" dirty="0">
                <a:solidFill>
                  <a:schemeClr val="accent2"/>
                </a:solidFill>
                <a:latin typeface="微软雅黑" panose="020B0503020204020204" pitchFamily="34" charset="-122"/>
                <a:ea typeface="微软雅黑" panose="020B0503020204020204" pitchFamily="34" charset="-122"/>
                <a:sym typeface="+mn-ea"/>
              </a:rPr>
              <a:t>服务贸易总协定</a:t>
            </a:r>
            <a:r>
              <a:rPr lang="en-US" altLang="zh-CN" b="1" dirty="0">
                <a:solidFill>
                  <a:schemeClr val="accent2"/>
                </a:solidFill>
                <a:latin typeface="微软雅黑" panose="020B0503020204020204" pitchFamily="34" charset="-122"/>
                <a:ea typeface="微软雅黑" panose="020B0503020204020204" pitchFamily="34" charset="-122"/>
                <a:sym typeface="+mn-ea"/>
              </a:rPr>
              <a:t>》</a:t>
            </a:r>
            <a:r>
              <a:rPr lang="zh-CN" altLang="en-US" b="1" dirty="0">
                <a:solidFill>
                  <a:schemeClr val="accent2"/>
                </a:solidFill>
                <a:latin typeface="微软雅黑" panose="020B0503020204020204" pitchFamily="34" charset="-122"/>
                <a:ea typeface="微软雅黑" panose="020B0503020204020204" pitchFamily="34" charset="-122"/>
                <a:sym typeface="+mn-ea"/>
              </a:rPr>
              <a:t>（</a:t>
            </a:r>
            <a:r>
              <a:rPr lang="en-US" altLang="zh-CN" b="1" dirty="0">
                <a:solidFill>
                  <a:schemeClr val="accent2"/>
                </a:solidFill>
                <a:latin typeface="微软雅黑" panose="020B0503020204020204" pitchFamily="34" charset="-122"/>
                <a:ea typeface="微软雅黑" panose="020B0503020204020204" pitchFamily="34" charset="-122"/>
                <a:sym typeface="+mn-ea"/>
              </a:rPr>
              <a:t>GATS</a:t>
            </a:r>
            <a:r>
              <a:rPr lang="zh-CN" altLang="en-US" b="1" dirty="0">
                <a:solidFill>
                  <a:schemeClr val="accent2"/>
                </a:solidFill>
                <a:latin typeface="微软雅黑" panose="020B0503020204020204" pitchFamily="34" charset="-122"/>
                <a:ea typeface="微软雅黑" panose="020B0503020204020204" pitchFamily="34" charset="-122"/>
                <a:sym typeface="+mn-ea"/>
              </a:rPr>
              <a:t>）中对服务贸易的界定，服务贸易有四种服务提供方式：</a:t>
            </a:r>
            <a:endParaRPr lang="zh-CN" altLang="en-US" b="1" dirty="0">
              <a:solidFill>
                <a:schemeClr val="accent2"/>
              </a:solidFill>
              <a:latin typeface="微软雅黑" panose="020B0503020204020204" pitchFamily="34" charset="-122"/>
              <a:ea typeface="微软雅黑" panose="020B0503020204020204" pitchFamily="34" charset="-122"/>
              <a:sym typeface="+mn-ea"/>
            </a:endParaRPr>
          </a:p>
        </p:txBody>
      </p:sp>
      <p:sp>
        <p:nvSpPr>
          <p:cNvPr id="2" name="文本框 3"/>
          <p:cNvSpPr txBox="1">
            <a:spLocks noChangeArrowheads="1"/>
          </p:cNvSpPr>
          <p:nvPr/>
        </p:nvSpPr>
        <p:spPr bwMode="auto">
          <a:xfrm>
            <a:off x="144780" y="174625"/>
            <a:ext cx="34956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一、服务贸易概念</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par>
                                <p:cTn id="33" presetID="1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ppt_y</p:attrName>
                                        </p:attrNameLst>
                                      </p:cBhvr>
                                      <p:tavLst>
                                        <p:tav tm="0">
                                          <p:val>
                                            <p:strVal val="#ppt_y+#ppt_h*1.125000"/>
                                          </p:val>
                                        </p:tav>
                                        <p:tav tm="100000">
                                          <p:val>
                                            <p:strVal val="#ppt_y"/>
                                          </p:val>
                                        </p:tav>
                                      </p:tavLst>
                                    </p:anim>
                                    <p:animEffect transition="in" filter="wipe(up)">
                                      <p:cBhvr>
                                        <p:cTn id="36" dur="500"/>
                                        <p:tgtEl>
                                          <p:spTgt spid="1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8436"/>
                                        </p:tgtEl>
                                        <p:attrNameLst>
                                          <p:attrName>style.visibility</p:attrName>
                                        </p:attrNameLst>
                                      </p:cBhvr>
                                      <p:to>
                                        <p:strVal val="visible"/>
                                      </p:to>
                                    </p:set>
                                    <p:anim calcmode="lin" valueType="num">
                                      <p:cBhvr additive="base">
                                        <p:cTn id="39" dur="500"/>
                                        <p:tgtEl>
                                          <p:spTgt spid="18436"/>
                                        </p:tgtEl>
                                        <p:attrNameLst>
                                          <p:attrName>ppt_y</p:attrName>
                                        </p:attrNameLst>
                                      </p:cBhvr>
                                      <p:tavLst>
                                        <p:tav tm="0">
                                          <p:val>
                                            <p:strVal val="#ppt_y+#ppt_h*1.125000"/>
                                          </p:val>
                                        </p:tav>
                                        <p:tav tm="100000">
                                          <p:val>
                                            <p:strVal val="#ppt_y"/>
                                          </p:val>
                                        </p:tav>
                                      </p:tavLst>
                                    </p:anim>
                                    <p:animEffect transition="in" filter="wipe(up)">
                                      <p:cBhvr>
                                        <p:cTn id="40" dur="500"/>
                                        <p:tgtEl>
                                          <p:spTgt spid="1843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 calcmode="lin" valueType="num">
                                      <p:cBhvr additive="base">
                                        <p:cTn id="45" dur="500"/>
                                        <p:tgtEl>
                                          <p:spTgt spid="18438"/>
                                        </p:tgtEl>
                                        <p:attrNameLst>
                                          <p:attrName>ppt_y</p:attrName>
                                        </p:attrNameLst>
                                      </p:cBhvr>
                                      <p:tavLst>
                                        <p:tav tm="0">
                                          <p:val>
                                            <p:strVal val="#ppt_y+#ppt_h*1.125000"/>
                                          </p:val>
                                        </p:tav>
                                        <p:tav tm="100000">
                                          <p:val>
                                            <p:strVal val="#ppt_y"/>
                                          </p:val>
                                        </p:tav>
                                      </p:tavLst>
                                    </p:anim>
                                    <p:animEffect transition="in" filter="wipe(up)">
                                      <p:cBhvr>
                                        <p:cTn id="46" dur="500"/>
                                        <p:tgtEl>
                                          <p:spTgt spid="1843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par>
                                <p:cTn id="51" presetID="1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ppt_y</p:attrName>
                                        </p:attrNameLst>
                                      </p:cBhvr>
                                      <p:tavLst>
                                        <p:tav tm="0">
                                          <p:val>
                                            <p:strVal val="#ppt_y+#ppt_h*1.125000"/>
                                          </p:val>
                                        </p:tav>
                                        <p:tav tm="100000">
                                          <p:val>
                                            <p:strVal val="#ppt_y"/>
                                          </p:val>
                                        </p:tav>
                                      </p:tavLst>
                                    </p:anim>
                                    <p:animEffect transition="in" filter="wipe(up)">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p:tgtEl>
                                          <p:spTgt spid="20"/>
                                        </p:tgtEl>
                                        <p:attrNameLst>
                                          <p:attrName>ppt_y</p:attrName>
                                        </p:attrNameLst>
                                      </p:cBhvr>
                                      <p:tavLst>
                                        <p:tav tm="0">
                                          <p:val>
                                            <p:strVal val="#ppt_y-#ppt_h*1.125000"/>
                                          </p:val>
                                        </p:tav>
                                        <p:tav tm="100000">
                                          <p:val>
                                            <p:strVal val="#ppt_y"/>
                                          </p:val>
                                        </p:tav>
                                      </p:tavLst>
                                    </p:anim>
                                    <p:animEffect transition="in" filter="wipe(down)">
                                      <p:cBhvr>
                                        <p:cTn id="60" dur="500"/>
                                        <p:tgtEl>
                                          <p:spTgt spid="20"/>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8440"/>
                                        </p:tgtEl>
                                        <p:attrNameLst>
                                          <p:attrName>style.visibility</p:attrName>
                                        </p:attrNameLst>
                                      </p:cBhvr>
                                      <p:to>
                                        <p:strVal val="visible"/>
                                      </p:to>
                                    </p:set>
                                    <p:anim calcmode="lin" valueType="num">
                                      <p:cBhvr additive="base">
                                        <p:cTn id="63" dur="500"/>
                                        <p:tgtEl>
                                          <p:spTgt spid="18440"/>
                                        </p:tgtEl>
                                        <p:attrNameLst>
                                          <p:attrName>ppt_y</p:attrName>
                                        </p:attrNameLst>
                                      </p:cBhvr>
                                      <p:tavLst>
                                        <p:tav tm="0">
                                          <p:val>
                                            <p:strVal val="#ppt_y-#ppt_h*1.125000"/>
                                          </p:val>
                                        </p:tav>
                                        <p:tav tm="100000">
                                          <p:val>
                                            <p:strVal val="#ppt_y"/>
                                          </p:val>
                                        </p:tav>
                                      </p:tavLst>
                                    </p:anim>
                                    <p:animEffect transition="in" filter="wipe(down)">
                                      <p:cBhvr>
                                        <p:cTn id="64" dur="500"/>
                                        <p:tgtEl>
                                          <p:spTgt spid="18440"/>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18442"/>
                                        </p:tgtEl>
                                        <p:attrNameLst>
                                          <p:attrName>style.visibility</p:attrName>
                                        </p:attrNameLst>
                                      </p:cBhvr>
                                      <p:to>
                                        <p:strVal val="visible"/>
                                      </p:to>
                                    </p:set>
                                    <p:anim calcmode="lin" valueType="num">
                                      <p:cBhvr additive="base">
                                        <p:cTn id="69" dur="500"/>
                                        <p:tgtEl>
                                          <p:spTgt spid="18442"/>
                                        </p:tgtEl>
                                        <p:attrNameLst>
                                          <p:attrName>ppt_y</p:attrName>
                                        </p:attrNameLst>
                                      </p:cBhvr>
                                      <p:tavLst>
                                        <p:tav tm="0">
                                          <p:val>
                                            <p:strVal val="#ppt_y-#ppt_h*1.125000"/>
                                          </p:val>
                                        </p:tav>
                                        <p:tav tm="100000">
                                          <p:val>
                                            <p:strVal val="#ppt_y"/>
                                          </p:val>
                                        </p:tav>
                                      </p:tavLst>
                                    </p:anim>
                                    <p:animEffect transition="in" filter="wipe(down)">
                                      <p:cBhvr>
                                        <p:cTn id="70" dur="500"/>
                                        <p:tgtEl>
                                          <p:spTgt spid="18442"/>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p:tgtEl>
                                          <p:spTgt spid="22"/>
                                        </p:tgtEl>
                                        <p:attrNameLst>
                                          <p:attrName>ppt_y</p:attrName>
                                        </p:attrNameLst>
                                      </p:cBhvr>
                                      <p:tavLst>
                                        <p:tav tm="0">
                                          <p:val>
                                            <p:strVal val="#ppt_y-#ppt_h*1.125000"/>
                                          </p:val>
                                        </p:tav>
                                        <p:tav tm="100000">
                                          <p:val>
                                            <p:strVal val="#ppt_y"/>
                                          </p:val>
                                        </p:tav>
                                      </p:tavLst>
                                    </p:anim>
                                    <p:animEffect transition="in" filter="wipe(down)">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5" grpId="0" animBg="1"/>
      <p:bldP spid="13" grpId="0" animBg="1"/>
      <p:bldP spid="9" grpId="0" animBg="1"/>
      <p:bldP spid="11" grpId="0" animBg="1"/>
      <p:bldP spid="19" grpId="0"/>
      <p:bldP spid="18436" grpId="0"/>
      <p:bldP spid="18438" grpId="0"/>
      <p:bldP spid="21" grpId="0"/>
      <p:bldP spid="20" grpId="0"/>
      <p:bldP spid="18440" grpId="0"/>
      <p:bldP spid="1844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0" y="1692560"/>
            <a:ext cx="12203891" cy="4881556"/>
            <a:chOff x="0" y="1407459"/>
            <a:chExt cx="9000000" cy="36000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6667" r="16667"/>
            <a:stretch>
              <a:fillRect/>
            </a:stretch>
          </p:blipFill>
          <p:spPr>
            <a:xfrm>
              <a:off x="0" y="3207459"/>
              <a:ext cx="1800000" cy="1800000"/>
            </a:xfrm>
            <a:prstGeom prst="rect">
              <a:avLst/>
            </a:prstGeom>
          </p:spPr>
        </p:pic>
        <p:sp>
          <p:nvSpPr>
            <p:cNvPr id="4" name="矩形 3"/>
            <p:cNvSpPr/>
            <p:nvPr/>
          </p:nvSpPr>
          <p:spPr>
            <a:xfrm>
              <a:off x="0" y="1407459"/>
              <a:ext cx="1800000" cy="1800000"/>
            </a:xfrm>
            <a:prstGeom prst="rect">
              <a:avLst/>
            </a:prstGeom>
            <a:solidFill>
              <a:srgbClr val="5160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0" name="矩形 189"/>
            <p:cNvSpPr/>
            <p:nvPr/>
          </p:nvSpPr>
          <p:spPr>
            <a:xfrm>
              <a:off x="1800000" y="3207459"/>
              <a:ext cx="1800000" cy="1800000"/>
            </a:xfrm>
            <a:prstGeom prst="rect">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a:fillRect/>
            </a:stretch>
          </p:blipFill>
          <p:spPr>
            <a:xfrm>
              <a:off x="1800000" y="1407459"/>
              <a:ext cx="1800000" cy="1800000"/>
            </a:xfrm>
            <a:prstGeom prst="rect">
              <a:avLst/>
            </a:prstGeom>
          </p:spPr>
        </p:pic>
        <p:sp>
          <p:nvSpPr>
            <p:cNvPr id="191" name="矩形 190"/>
            <p:cNvSpPr/>
            <p:nvPr/>
          </p:nvSpPr>
          <p:spPr>
            <a:xfrm>
              <a:off x="3600000" y="1407459"/>
              <a:ext cx="1800000" cy="1800000"/>
            </a:xfrm>
            <a:prstGeom prst="rect">
              <a:avLst/>
            </a:prstGeom>
            <a:solidFill>
              <a:srgbClr val="5160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600000" y="3207459"/>
              <a:ext cx="1800000" cy="1800000"/>
            </a:xfrm>
            <a:prstGeom prst="rect">
              <a:avLst/>
            </a:prstGeom>
          </p:spPr>
        </p:pic>
        <p:sp>
          <p:nvSpPr>
            <p:cNvPr id="192" name="矩形 191"/>
            <p:cNvSpPr/>
            <p:nvPr/>
          </p:nvSpPr>
          <p:spPr>
            <a:xfrm>
              <a:off x="5400000" y="3207459"/>
              <a:ext cx="1800000" cy="1800000"/>
            </a:xfrm>
            <a:prstGeom prst="rect">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6" name="图片 35"/>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a:fillRect/>
            </a:stretch>
          </p:blipFill>
          <p:spPr>
            <a:xfrm>
              <a:off x="5400000" y="1407459"/>
              <a:ext cx="1800000" cy="1800000"/>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a:fillRect/>
            </a:stretch>
          </p:blipFill>
          <p:spPr>
            <a:xfrm>
              <a:off x="7200000" y="3207459"/>
              <a:ext cx="1800000" cy="1800000"/>
            </a:xfrm>
            <a:prstGeom prst="rect">
              <a:avLst/>
            </a:prstGeom>
          </p:spPr>
        </p:pic>
        <p:sp>
          <p:nvSpPr>
            <p:cNvPr id="193" name="矩形 192"/>
            <p:cNvSpPr/>
            <p:nvPr/>
          </p:nvSpPr>
          <p:spPr>
            <a:xfrm>
              <a:off x="7200000" y="1407459"/>
              <a:ext cx="1800000" cy="1800000"/>
            </a:xfrm>
            <a:prstGeom prst="rect">
              <a:avLst/>
            </a:prstGeom>
            <a:solidFill>
              <a:srgbClr val="5160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95" name="矩形 194"/>
          <p:cNvSpPr/>
          <p:nvPr/>
        </p:nvSpPr>
        <p:spPr>
          <a:xfrm>
            <a:off x="111125" y="1898015"/>
            <a:ext cx="2144395" cy="1706880"/>
          </a:xfrm>
          <a:prstGeom prst="rect">
            <a:avLst/>
          </a:prstGeom>
        </p:spPr>
        <p:txBody>
          <a:bodyPr wrap="square">
            <a:spAutoFit/>
          </a:bodyPr>
          <a:lstStyle/>
          <a:p>
            <a:pPr algn="l">
              <a:lnSpc>
                <a:spcPct val="15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a:t>
            </a:r>
            <a:r>
              <a:rPr lang="en-US" altLang="zh-CN" sz="1400" b="1" dirty="0">
                <a:solidFill>
                  <a:schemeClr val="bg1"/>
                </a:solidFill>
                <a:latin typeface="微软雅黑" panose="020B0503020204020204" pitchFamily="34" charset="-122"/>
                <a:ea typeface="微软雅黑" panose="020B0503020204020204" pitchFamily="34" charset="-122"/>
                <a:sym typeface="+mn-ea"/>
              </a:rPr>
              <a:t>1</a:t>
            </a:r>
            <a:r>
              <a:rPr lang="zh-CN" altLang="en-US" sz="1400" b="1" dirty="0">
                <a:solidFill>
                  <a:schemeClr val="bg1"/>
                </a:solidFill>
                <a:latin typeface="微软雅黑" panose="020B0503020204020204" pitchFamily="34" charset="-122"/>
                <a:ea typeface="微软雅黑" panose="020B0503020204020204" pitchFamily="34" charset="-122"/>
                <a:sym typeface="+mn-ea"/>
              </a:rPr>
              <a:t>）服务贸易标的物是无形的，具有不可触摸性，不可储存性和不易运输性，这就导致服务出口方式的多样化。</a:t>
            </a:r>
            <a:endParaRPr lang="zh-CN" altLang="en-US" sz="14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198" name="矩形 197"/>
          <p:cNvSpPr/>
          <p:nvPr/>
        </p:nvSpPr>
        <p:spPr>
          <a:xfrm>
            <a:off x="2491105" y="4294505"/>
            <a:ext cx="2332355" cy="2030095"/>
          </a:xfrm>
          <a:prstGeom prst="rect">
            <a:avLst/>
          </a:prstGeom>
        </p:spPr>
        <p:txBody>
          <a:bodyPr wrap="square">
            <a:spAutoFit/>
          </a:bodyPr>
          <a:lstStyle/>
          <a:p>
            <a:pPr lvl="0" algn="l">
              <a:lnSpc>
                <a:spcPct val="15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（4）服务贸易的统计数据和货物贸易一样，在各国国际收支表中得到体现.但是，服务贸易的统计数据却无法象货物贸易那样，在各国海关进出口统计上显示。</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sp>
        <p:nvSpPr>
          <p:cNvPr id="201" name="矩形 200"/>
          <p:cNvSpPr/>
          <p:nvPr/>
        </p:nvSpPr>
        <p:spPr>
          <a:xfrm>
            <a:off x="4939665" y="1898015"/>
            <a:ext cx="2381885" cy="2030095"/>
          </a:xfrm>
          <a:prstGeom prst="rect">
            <a:avLst/>
          </a:prstGeom>
        </p:spPr>
        <p:txBody>
          <a:bodyPr wrap="square">
            <a:spAutoFit/>
          </a:bodyPr>
          <a:lstStyle/>
          <a:p>
            <a:pPr lvl="0" algn="l">
              <a:lnSpc>
                <a:spcPct val="15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（2）服务的生产与消费往往是同时发生的，通常无法将服务进行再生产和套利活动，所以服务的生产和出口过程一定程度上讲也就是服务的进口和消费过程。</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sp>
        <p:nvSpPr>
          <p:cNvPr id="204" name="矩形 203"/>
          <p:cNvSpPr/>
          <p:nvPr/>
        </p:nvSpPr>
        <p:spPr>
          <a:xfrm>
            <a:off x="7387590" y="4308475"/>
            <a:ext cx="2358390" cy="1706880"/>
          </a:xfrm>
          <a:prstGeom prst="rect">
            <a:avLst/>
          </a:prstGeom>
        </p:spPr>
        <p:txBody>
          <a:bodyPr wrap="square">
            <a:spAutoFit/>
          </a:bodyPr>
          <a:lstStyle/>
          <a:p>
            <a:pPr lvl="0" algn="l">
              <a:lnSpc>
                <a:spcPct val="15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（5）对服务贸易的监控往往只能通过国家立法和制定行政法规来达到目的，因此它所涉及的法规形式和强度都远远超过货物贸易。 </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sp>
        <p:nvSpPr>
          <p:cNvPr id="207" name="矩形 206"/>
          <p:cNvSpPr/>
          <p:nvPr/>
        </p:nvSpPr>
        <p:spPr>
          <a:xfrm>
            <a:off x="9843770" y="1848485"/>
            <a:ext cx="2319020" cy="2030095"/>
          </a:xfrm>
          <a:prstGeom prst="rect">
            <a:avLst/>
          </a:prstGeom>
        </p:spPr>
        <p:txBody>
          <a:bodyPr wrap="square">
            <a:spAutoFit/>
          </a:bodyPr>
          <a:lstStyle/>
          <a:p>
            <a:pPr lvl="0" algn="l">
              <a:lnSpc>
                <a:spcPct val="15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mn-ea"/>
              </a:rPr>
              <a:t>（3）服务贸易更多地依赖于生产要素的国际移动和服务机构的跨国设置，无论服务贸易的形式如何，它都与资本，劳动力和信息等生产要素的跨国移动密切相关。</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3"/>
          <p:cNvSpPr txBox="1">
            <a:spLocks noChangeArrowheads="1"/>
          </p:cNvSpPr>
          <p:nvPr/>
        </p:nvSpPr>
        <p:spPr bwMode="auto">
          <a:xfrm>
            <a:off x="144780" y="174625"/>
            <a:ext cx="34956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一、服务贸易概念</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79755" y="1110615"/>
            <a:ext cx="7447280" cy="398780"/>
          </a:xfrm>
          <a:prstGeom prst="rect">
            <a:avLst/>
          </a:prstGeom>
          <a:noFill/>
        </p:spPr>
        <p:txBody>
          <a:bodyPr wrap="none" rtlCol="0" anchor="t">
            <a:spAutoFit/>
          </a:bodyPr>
          <a:lstStyle/>
          <a:p>
            <a:pPr algn="l"/>
            <a:r>
              <a:rPr lang="zh-CN" altLang="en-US" sz="2000" b="1" dirty="0">
                <a:solidFill>
                  <a:schemeClr val="accent2"/>
                </a:solidFill>
                <a:latin typeface="微软雅黑" panose="020B0503020204020204" pitchFamily="34" charset="-122"/>
                <a:ea typeface="微软雅黑" panose="020B0503020204020204" pitchFamily="34" charset="-122"/>
                <a:sym typeface="+mn-ea"/>
              </a:rPr>
              <a:t>服务贸易特点：</a:t>
            </a:r>
            <a:r>
              <a:rPr lang="zh-CN" altLang="en-US" b="1" dirty="0">
                <a:solidFill>
                  <a:srgbClr val="516069"/>
                </a:solidFill>
                <a:latin typeface="微软雅黑" panose="020B0503020204020204" pitchFamily="34" charset="-122"/>
                <a:ea typeface="微软雅黑" panose="020B0503020204020204" pitchFamily="34" charset="-122"/>
                <a:sym typeface="+mn-ea"/>
              </a:rPr>
              <a:t>与货物贸易相比，服务贸易具有以下几个明显的特点：</a:t>
            </a:r>
            <a:endParaRPr lang="zh-CN" altLang="en-US" b="1" dirty="0">
              <a:solidFill>
                <a:srgbClr val="5160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5"/>
                                        </p:tgtEl>
                                        <p:attrNameLst>
                                          <p:attrName>style.visibility</p:attrName>
                                        </p:attrNameLst>
                                      </p:cBhvr>
                                      <p:to>
                                        <p:strVal val="visible"/>
                                      </p:to>
                                    </p:set>
                                    <p:animEffect transition="in" filter="fade">
                                      <p:cBhvr>
                                        <p:cTn id="14" dur="1000"/>
                                        <p:tgtEl>
                                          <p:spTgt spid="195"/>
                                        </p:tgtEl>
                                      </p:cBhvr>
                                    </p:animEffect>
                                    <p:anim calcmode="lin" valueType="num">
                                      <p:cBhvr>
                                        <p:cTn id="15" dur="1000" fill="hold"/>
                                        <p:tgtEl>
                                          <p:spTgt spid="195"/>
                                        </p:tgtEl>
                                        <p:attrNameLst>
                                          <p:attrName>ppt_x</p:attrName>
                                        </p:attrNameLst>
                                      </p:cBhvr>
                                      <p:tavLst>
                                        <p:tav tm="0">
                                          <p:val>
                                            <p:strVal val="#ppt_x"/>
                                          </p:val>
                                        </p:tav>
                                        <p:tav tm="100000">
                                          <p:val>
                                            <p:strVal val="#ppt_x"/>
                                          </p:val>
                                        </p:tav>
                                      </p:tavLst>
                                    </p:anim>
                                    <p:anim calcmode="lin" valueType="num">
                                      <p:cBhvr>
                                        <p:cTn id="16"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fade">
                                      <p:cBhvr>
                                        <p:cTn id="21" dur="1000"/>
                                        <p:tgtEl>
                                          <p:spTgt spid="201"/>
                                        </p:tgtEl>
                                      </p:cBhvr>
                                    </p:animEffect>
                                    <p:anim calcmode="lin" valueType="num">
                                      <p:cBhvr>
                                        <p:cTn id="22" dur="1000" fill="hold"/>
                                        <p:tgtEl>
                                          <p:spTgt spid="201"/>
                                        </p:tgtEl>
                                        <p:attrNameLst>
                                          <p:attrName>ppt_x</p:attrName>
                                        </p:attrNameLst>
                                      </p:cBhvr>
                                      <p:tavLst>
                                        <p:tav tm="0">
                                          <p:val>
                                            <p:strVal val="#ppt_x"/>
                                          </p:val>
                                        </p:tav>
                                        <p:tav tm="100000">
                                          <p:val>
                                            <p:strVal val="#ppt_x"/>
                                          </p:val>
                                        </p:tav>
                                      </p:tavLst>
                                    </p:anim>
                                    <p:anim calcmode="lin" valueType="num">
                                      <p:cBhvr>
                                        <p:cTn id="23"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1000"/>
                                        <p:tgtEl>
                                          <p:spTgt spid="207"/>
                                        </p:tgtEl>
                                      </p:cBhvr>
                                    </p:animEffect>
                                    <p:anim calcmode="lin" valueType="num">
                                      <p:cBhvr>
                                        <p:cTn id="29" dur="1000" fill="hold"/>
                                        <p:tgtEl>
                                          <p:spTgt spid="207"/>
                                        </p:tgtEl>
                                        <p:attrNameLst>
                                          <p:attrName>ppt_x</p:attrName>
                                        </p:attrNameLst>
                                      </p:cBhvr>
                                      <p:tavLst>
                                        <p:tav tm="0">
                                          <p:val>
                                            <p:strVal val="#ppt_x"/>
                                          </p:val>
                                        </p:tav>
                                        <p:tav tm="100000">
                                          <p:val>
                                            <p:strVal val="#ppt_x"/>
                                          </p:val>
                                        </p:tav>
                                      </p:tavLst>
                                    </p:anim>
                                    <p:anim calcmode="lin" valueType="num">
                                      <p:cBhvr>
                                        <p:cTn id="30"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98"/>
                                        </p:tgtEl>
                                        <p:attrNameLst>
                                          <p:attrName>style.visibility</p:attrName>
                                        </p:attrNameLst>
                                      </p:cBhvr>
                                      <p:to>
                                        <p:strVal val="visible"/>
                                      </p:to>
                                    </p:set>
                                    <p:anim calcmode="lin" valueType="num">
                                      <p:cBhvr additive="base">
                                        <p:cTn id="35" dur="500"/>
                                        <p:tgtEl>
                                          <p:spTgt spid="198"/>
                                        </p:tgtEl>
                                        <p:attrNameLst>
                                          <p:attrName>ppt_x</p:attrName>
                                        </p:attrNameLst>
                                      </p:cBhvr>
                                      <p:tavLst>
                                        <p:tav tm="0">
                                          <p:val>
                                            <p:strVal val="#ppt_x-#ppt_w*1.125000"/>
                                          </p:val>
                                        </p:tav>
                                        <p:tav tm="100000">
                                          <p:val>
                                            <p:strVal val="#ppt_x"/>
                                          </p:val>
                                        </p:tav>
                                      </p:tavLst>
                                    </p:anim>
                                    <p:animEffect transition="in" filter="wipe(right)">
                                      <p:cBhvr>
                                        <p:cTn id="36" dur="500"/>
                                        <p:tgtEl>
                                          <p:spTgt spid="19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grpId="0" nodeType="clickEffect">
                                  <p:stCondLst>
                                    <p:cond delay="0"/>
                                  </p:stCondLst>
                                  <p:childTnLst>
                                    <p:set>
                                      <p:cBhvr>
                                        <p:cTn id="40" dur="1" fill="hold">
                                          <p:stCondLst>
                                            <p:cond delay="0"/>
                                          </p:stCondLst>
                                        </p:cTn>
                                        <p:tgtEl>
                                          <p:spTgt spid="204"/>
                                        </p:tgtEl>
                                        <p:attrNameLst>
                                          <p:attrName>style.visibility</p:attrName>
                                        </p:attrNameLst>
                                      </p:cBhvr>
                                      <p:to>
                                        <p:strVal val="visible"/>
                                      </p:to>
                                    </p:set>
                                    <p:anim calcmode="lin" valueType="num">
                                      <p:cBhvr additive="base">
                                        <p:cTn id="41" dur="500"/>
                                        <p:tgtEl>
                                          <p:spTgt spid="204"/>
                                        </p:tgtEl>
                                        <p:attrNameLst>
                                          <p:attrName>ppt_x</p:attrName>
                                        </p:attrNameLst>
                                      </p:cBhvr>
                                      <p:tavLst>
                                        <p:tav tm="0">
                                          <p:val>
                                            <p:strVal val="#ppt_x+#ppt_w*1.125000"/>
                                          </p:val>
                                        </p:tav>
                                        <p:tav tm="100000">
                                          <p:val>
                                            <p:strVal val="#ppt_x"/>
                                          </p:val>
                                        </p:tav>
                                      </p:tavLst>
                                    </p:anim>
                                    <p:animEffect transition="in" filter="wipe(left)">
                                      <p:cBhvr>
                                        <p:cTn id="4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5" grpId="0"/>
      <p:bldP spid="201" grpId="0"/>
      <p:bldP spid="207" grpId="0"/>
      <p:bldP spid="198" grpId="0"/>
      <p:bldP spid="2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nvSpPr>
        <p:spPr bwMode="auto">
          <a:xfrm>
            <a:off x="4717632" y="1447754"/>
            <a:ext cx="2374900" cy="1888198"/>
          </a:xfrm>
          <a:custGeom>
            <a:avLst/>
            <a:gdLst>
              <a:gd name="connsiteX0" fmla="*/ 1003018 w 4654187"/>
              <a:gd name="connsiteY0" fmla="*/ 2105525 h 3700508"/>
              <a:gd name="connsiteX1" fmla="*/ 2006035 w 4654187"/>
              <a:gd name="connsiteY1" fmla="*/ 3700508 h 3700508"/>
              <a:gd name="connsiteX2" fmla="*/ 0 w 4654187"/>
              <a:gd name="connsiteY2" fmla="*/ 3700508 h 3700508"/>
              <a:gd name="connsiteX3" fmla="*/ 3651169 w 4654187"/>
              <a:gd name="connsiteY3" fmla="*/ 2105523 h 3700508"/>
              <a:gd name="connsiteX4" fmla="*/ 4654187 w 4654187"/>
              <a:gd name="connsiteY4" fmla="*/ 3700508 h 3700508"/>
              <a:gd name="connsiteX5" fmla="*/ 2648149 w 4654187"/>
              <a:gd name="connsiteY5" fmla="*/ 3700508 h 3700508"/>
              <a:gd name="connsiteX6" fmla="*/ 2327094 w 4654187"/>
              <a:gd name="connsiteY6" fmla="*/ 0 h 3700508"/>
              <a:gd name="connsiteX7" fmla="*/ 3141717 w 4654187"/>
              <a:gd name="connsiteY7" fmla="*/ 1295401 h 3700508"/>
              <a:gd name="connsiteX8" fmla="*/ 1512471 w 4654187"/>
              <a:gd name="connsiteY8" fmla="*/ 1295401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187" h="3700508">
                <a:moveTo>
                  <a:pt x="1003018" y="2105525"/>
                </a:moveTo>
                <a:lnTo>
                  <a:pt x="2006035" y="3700508"/>
                </a:lnTo>
                <a:lnTo>
                  <a:pt x="0" y="3700508"/>
                </a:lnTo>
                <a:close/>
                <a:moveTo>
                  <a:pt x="3651169" y="2105523"/>
                </a:moveTo>
                <a:lnTo>
                  <a:pt x="4654187" y="3700508"/>
                </a:lnTo>
                <a:lnTo>
                  <a:pt x="2648149" y="3700508"/>
                </a:lnTo>
                <a:close/>
                <a:moveTo>
                  <a:pt x="2327094" y="0"/>
                </a:moveTo>
                <a:lnTo>
                  <a:pt x="3141717" y="1295401"/>
                </a:lnTo>
                <a:lnTo>
                  <a:pt x="1512471" y="1295401"/>
                </a:lnTo>
                <a:close/>
              </a:path>
            </a:pathLst>
          </a:cu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9" name="任意多边形 38"/>
          <p:cNvSpPr/>
          <p:nvPr/>
        </p:nvSpPr>
        <p:spPr bwMode="auto">
          <a:xfrm rot="10800000">
            <a:off x="4717632" y="1970979"/>
            <a:ext cx="2374900" cy="1888198"/>
          </a:xfrm>
          <a:custGeom>
            <a:avLst/>
            <a:gdLst>
              <a:gd name="connsiteX0" fmla="*/ 4160622 w 4654187"/>
              <a:gd name="connsiteY0" fmla="*/ 3426187 h 3700508"/>
              <a:gd name="connsiteX1" fmla="*/ 2327095 w 4654187"/>
              <a:gd name="connsiteY1" fmla="*/ 510540 h 3700508"/>
              <a:gd name="connsiteX2" fmla="*/ 493567 w 4654187"/>
              <a:gd name="connsiteY2" fmla="*/ 3426187 h 3700508"/>
              <a:gd name="connsiteX3" fmla="*/ 4654187 w 4654187"/>
              <a:gd name="connsiteY3" fmla="*/ 3700508 h 3700508"/>
              <a:gd name="connsiteX4" fmla="*/ 0 w 4654187"/>
              <a:gd name="connsiteY4" fmla="*/ 3700508 h 3700508"/>
              <a:gd name="connsiteX5" fmla="*/ 2327094 w 4654187"/>
              <a:gd name="connsiteY5" fmla="*/ 0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87" h="3700508">
                <a:moveTo>
                  <a:pt x="4160622" y="3426187"/>
                </a:moveTo>
                <a:lnTo>
                  <a:pt x="2327095" y="510540"/>
                </a:lnTo>
                <a:lnTo>
                  <a:pt x="493567" y="3426187"/>
                </a:lnTo>
                <a:close/>
                <a:moveTo>
                  <a:pt x="4654187" y="3700508"/>
                </a:moveTo>
                <a:lnTo>
                  <a:pt x="0" y="3700508"/>
                </a:lnTo>
                <a:lnTo>
                  <a:pt x="2327094" y="0"/>
                </a:lnTo>
                <a:close/>
              </a:path>
            </a:pathLst>
          </a:cu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文本框 4"/>
          <p:cNvSpPr txBox="1">
            <a:spLocks noChangeArrowheads="1"/>
          </p:cNvSpPr>
          <p:nvPr/>
        </p:nvSpPr>
        <p:spPr bwMode="auto">
          <a:xfrm>
            <a:off x="5485982" y="2150931"/>
            <a:ext cx="1054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r>
              <a:rPr lang="zh-CN" altLang="zh-CN" sz="5400" b="1" dirty="0">
                <a:solidFill>
                  <a:srgbClr val="516069"/>
                </a:solidFill>
                <a:latin typeface="微软雅黑" panose="020B0503020204020204" pitchFamily="34" charset="-122"/>
                <a:ea typeface="微软雅黑" panose="020B0503020204020204" pitchFamily="34" charset="-122"/>
              </a:rPr>
              <a:t>二</a:t>
            </a:r>
            <a:endParaRPr lang="zh-CN" altLang="zh-CN" sz="5400" b="1" dirty="0">
              <a:solidFill>
                <a:srgbClr val="516069"/>
              </a:solidFill>
              <a:latin typeface="微软雅黑" panose="020B0503020204020204" pitchFamily="34" charset="-122"/>
              <a:ea typeface="微软雅黑" panose="020B0503020204020204" pitchFamily="34" charset="-122"/>
            </a:endParaRPr>
          </a:p>
        </p:txBody>
      </p:sp>
      <p:sp>
        <p:nvSpPr>
          <p:cNvPr id="42" name="文本框 45"/>
          <p:cNvSpPr txBox="1">
            <a:spLocks noChangeArrowheads="1"/>
          </p:cNvSpPr>
          <p:nvPr/>
        </p:nvSpPr>
        <p:spPr bwMode="auto">
          <a:xfrm>
            <a:off x="3367464" y="4008403"/>
            <a:ext cx="507523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4800" b="1" dirty="0" smtClean="0">
                <a:solidFill>
                  <a:srgbClr val="516069"/>
                </a:solidFill>
                <a:latin typeface="微软雅黑" panose="020B0503020204020204" pitchFamily="34" charset="-122"/>
                <a:ea typeface="微软雅黑" panose="020B0503020204020204" pitchFamily="34" charset="-122"/>
                <a:sym typeface="+mn-ea"/>
              </a:rPr>
              <a:t>什么是服务外包</a:t>
            </a:r>
            <a:endParaRPr lang="zh-CN" altLang="en-US" sz="4800" b="1" dirty="0" smtClean="0">
              <a:solidFill>
                <a:srgbClr val="516069"/>
              </a:solidFill>
              <a:latin typeface="微软雅黑" panose="020B0503020204020204" pitchFamily="34" charset="-122"/>
              <a:ea typeface="微软雅黑" panose="020B0503020204020204" pitchFamily="34" charset="-122"/>
              <a:sym typeface="+mn-ea"/>
            </a:endParaRPr>
          </a:p>
        </p:txBody>
      </p:sp>
      <p:grpSp>
        <p:nvGrpSpPr>
          <p:cNvPr id="47" name="组合 46"/>
          <p:cNvGrpSpPr/>
          <p:nvPr/>
        </p:nvGrpSpPr>
        <p:grpSpPr>
          <a:xfrm>
            <a:off x="3051636" y="3653740"/>
            <a:ext cx="411828" cy="378343"/>
            <a:chOff x="4068053" y="1656759"/>
            <a:chExt cx="411828" cy="378343"/>
          </a:xfrm>
        </p:grpSpPr>
        <p:sp>
          <p:nvSpPr>
            <p:cNvPr id="45" name="直角三角形 44"/>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rot="9900000">
            <a:off x="8595186" y="4518329"/>
            <a:ext cx="411828" cy="378343"/>
            <a:chOff x="4068053" y="1656759"/>
            <a:chExt cx="411828" cy="378343"/>
          </a:xfrm>
        </p:grpSpPr>
        <p:sp>
          <p:nvSpPr>
            <p:cNvPr id="49" name="直角三角形 48"/>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直角三角形 49"/>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5082166" y="1510517"/>
            <a:ext cx="1611085" cy="1611085"/>
          </a:xfrm>
          <a:prstGeom prst="ellips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6700520" y="142875"/>
            <a:ext cx="1574800" cy="1564640"/>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椭圆 21"/>
          <p:cNvSpPr/>
          <p:nvPr/>
        </p:nvSpPr>
        <p:spPr>
          <a:xfrm>
            <a:off x="2289810" y="2974975"/>
            <a:ext cx="677545" cy="655320"/>
          </a:xfrm>
          <a:prstGeom prst="ellips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528064" y="2437324"/>
            <a:ext cx="1385725" cy="1385725"/>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998106" y="465199"/>
            <a:ext cx="490653" cy="490653"/>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177165" y="1019936"/>
            <a:ext cx="490653" cy="490653"/>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8026697" y="1667084"/>
            <a:ext cx="249044" cy="249044"/>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574276" y="1020019"/>
            <a:ext cx="2185979" cy="2185979"/>
          </a:xfrm>
          <a:prstGeom prst="ellips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8818880" y="1388110"/>
            <a:ext cx="1874520" cy="1856740"/>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2804436" y="920110"/>
            <a:ext cx="348953" cy="348953"/>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1" name="图片 30"/>
          <p:cNvPicPr>
            <a:picLocks noChangeAspect="1"/>
          </p:cNvPicPr>
          <p:nvPr/>
        </p:nvPicPr>
        <p:blipFill>
          <a:blip r:embed="rId1" cstate="email"/>
          <a:srcRect t="2643" r="3588"/>
          <a:stretch>
            <a:fillRect/>
          </a:stretch>
        </p:blipFill>
        <p:spPr>
          <a:xfrm>
            <a:off x="3610997" y="2520258"/>
            <a:ext cx="1219858" cy="1219857"/>
          </a:xfrm>
          <a:custGeom>
            <a:avLst/>
            <a:gdLst>
              <a:gd name="connsiteX0" fmla="*/ 526995 w 1053990"/>
              <a:gd name="connsiteY0" fmla="*/ 0 h 1053989"/>
              <a:gd name="connsiteX1" fmla="*/ 1053990 w 1053990"/>
              <a:gd name="connsiteY1" fmla="*/ 526995 h 1053989"/>
              <a:gd name="connsiteX2" fmla="*/ 633203 w 1053990"/>
              <a:gd name="connsiteY2" fmla="*/ 1043284 h 1053989"/>
              <a:gd name="connsiteX3" fmla="*/ 527005 w 1053990"/>
              <a:gd name="connsiteY3" fmla="*/ 1053989 h 1053989"/>
              <a:gd name="connsiteX4" fmla="*/ 526985 w 1053990"/>
              <a:gd name="connsiteY4" fmla="*/ 1053989 h 1053989"/>
              <a:gd name="connsiteX5" fmla="*/ 420787 w 1053990"/>
              <a:gd name="connsiteY5" fmla="*/ 1043284 h 1053989"/>
              <a:gd name="connsiteX6" fmla="*/ 0 w 1053990"/>
              <a:gd name="connsiteY6" fmla="*/ 526995 h 1053989"/>
              <a:gd name="connsiteX7" fmla="*/ 526995 w 1053990"/>
              <a:gd name="connsiteY7" fmla="*/ 0 h 10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990" h="1053989">
                <a:moveTo>
                  <a:pt x="526995" y="0"/>
                </a:moveTo>
                <a:cubicBezTo>
                  <a:pt x="818046" y="0"/>
                  <a:pt x="1053990" y="235944"/>
                  <a:pt x="1053990" y="526995"/>
                </a:cubicBezTo>
                <a:cubicBezTo>
                  <a:pt x="1053990" y="781665"/>
                  <a:pt x="873345" y="994143"/>
                  <a:pt x="633203" y="1043284"/>
                </a:cubicBezTo>
                <a:lnTo>
                  <a:pt x="527005" y="1053989"/>
                </a:lnTo>
                <a:lnTo>
                  <a:pt x="526985" y="1053989"/>
                </a:lnTo>
                <a:lnTo>
                  <a:pt x="420787" y="1043284"/>
                </a:lnTo>
                <a:cubicBezTo>
                  <a:pt x="180645" y="994143"/>
                  <a:pt x="0" y="781665"/>
                  <a:pt x="0" y="526995"/>
                </a:cubicBezTo>
                <a:cubicBezTo>
                  <a:pt x="0" y="235944"/>
                  <a:pt x="235944" y="0"/>
                  <a:pt x="526995" y="0"/>
                </a:cubicBezTo>
                <a:close/>
              </a:path>
            </a:pathLst>
          </a:custGeom>
        </p:spPr>
      </p:pic>
      <p:sp>
        <p:nvSpPr>
          <p:cNvPr id="33" name="文本框 32"/>
          <p:cNvSpPr txBox="1"/>
          <p:nvPr/>
        </p:nvSpPr>
        <p:spPr>
          <a:xfrm>
            <a:off x="881380" y="3910330"/>
            <a:ext cx="10241915" cy="1123950"/>
          </a:xfrm>
          <a:prstGeom prst="rect">
            <a:avLst/>
          </a:prstGeom>
          <a:noFill/>
        </p:spPr>
        <p:txBody>
          <a:bodyPr wrap="square" rtlCol="0">
            <a:spAutoFit/>
          </a:bodyPr>
          <a:lstStyle/>
          <a:p>
            <a:pPr algn="just">
              <a:lnSpc>
                <a:spcPct val="160000"/>
              </a:lnSpc>
            </a:pPr>
            <a:r>
              <a:rPr lang="en-US" altLang="zh-CN" sz="1400" b="1" dirty="0">
                <a:solidFill>
                  <a:srgbClr val="D83A35"/>
                </a:solidFill>
                <a:latin typeface="微软雅黑" panose="020B0503020204020204" pitchFamily="34" charset="-122"/>
                <a:ea typeface="微软雅黑" panose="020B0503020204020204" pitchFamily="34" charset="-122"/>
                <a:sym typeface="+mn-ea"/>
              </a:rPr>
              <a:t>      </a:t>
            </a:r>
            <a:r>
              <a:rPr lang="zh-CN" altLang="en-US" sz="1400" b="1" dirty="0">
                <a:solidFill>
                  <a:srgbClr val="D83A35"/>
                </a:solidFill>
                <a:latin typeface="微软雅黑" panose="020B0503020204020204" pitchFamily="34" charset="-122"/>
                <a:ea typeface="微软雅黑" panose="020B0503020204020204" pitchFamily="34" charset="-122"/>
                <a:sym typeface="+mn-ea"/>
              </a:rPr>
              <a:t>服务外包（</a:t>
            </a:r>
            <a:r>
              <a:rPr lang="en-US" altLang="zh-CN" sz="1400" b="1" dirty="0">
                <a:solidFill>
                  <a:srgbClr val="D83A35"/>
                </a:solidFill>
                <a:latin typeface="微软雅黑" panose="020B0503020204020204" pitchFamily="34" charset="-122"/>
                <a:ea typeface="微软雅黑" panose="020B0503020204020204" pitchFamily="34" charset="-122"/>
                <a:sym typeface="+mn-ea"/>
              </a:rPr>
              <a:t>Outsourcing</a:t>
            </a:r>
            <a:r>
              <a:rPr lang="zh-CN" altLang="en-US" sz="1400" b="1" dirty="0">
                <a:solidFill>
                  <a:srgbClr val="D83A35"/>
                </a:solidFill>
                <a:latin typeface="微软雅黑" panose="020B0503020204020204" pitchFamily="34" charset="-122"/>
                <a:ea typeface="微软雅黑" panose="020B0503020204020204" pitchFamily="34" charset="-122"/>
                <a:sym typeface="+mn-ea"/>
              </a:rPr>
              <a:t>）</a:t>
            </a:r>
            <a:r>
              <a:rPr lang="zh-CN" altLang="en-US" sz="1400" b="1" dirty="0">
                <a:solidFill>
                  <a:srgbClr val="516069"/>
                </a:solidFill>
                <a:latin typeface="微软雅黑" panose="020B0503020204020204" pitchFamily="34" charset="-122"/>
                <a:ea typeface="微软雅黑" panose="020B0503020204020204" pitchFamily="34" charset="-122"/>
                <a:sym typeface="+mn-ea"/>
              </a:rPr>
              <a:t>是指企业为了将有限资源专注于其核心竞争力，以信息技术为依托，利用外部专业服务商的知识劳动力，来完成原来由企业内部完成的工作，从而达到降低成本、提高效率、提升企业对市场环境迅速应变能力并优化企业核心竞争力的一种服务模式。</a:t>
            </a:r>
            <a:endParaRPr lang="zh-CN" altLang="en-US" sz="1400" b="1" dirty="0">
              <a:solidFill>
                <a:srgbClr val="516069"/>
              </a:solidFill>
              <a:latin typeface="微软雅黑" panose="020B0503020204020204" pitchFamily="34" charset="-122"/>
              <a:ea typeface="微软雅黑" panose="020B0503020204020204" pitchFamily="34" charset="-122"/>
              <a:sym typeface="+mn-ea"/>
            </a:endParaRPr>
          </a:p>
        </p:txBody>
      </p:sp>
      <p:sp>
        <p:nvSpPr>
          <p:cNvPr id="35" name="Freeform 35"/>
          <p:cNvSpPr/>
          <p:nvPr/>
        </p:nvSpPr>
        <p:spPr bwMode="auto">
          <a:xfrm rot="20160000">
            <a:off x="2547382" y="3172940"/>
            <a:ext cx="161925" cy="258763"/>
          </a:xfrm>
          <a:custGeom>
            <a:avLst/>
            <a:gdLst>
              <a:gd name="T0" fmla="*/ 102 w 102"/>
              <a:gd name="T1" fmla="*/ 92 h 163"/>
              <a:gd name="T2" fmla="*/ 0 w 102"/>
              <a:gd name="T3" fmla="*/ 0 h 163"/>
              <a:gd name="T4" fmla="*/ 0 w 102"/>
              <a:gd name="T5" fmla="*/ 0 h 163"/>
              <a:gd name="T6" fmla="*/ 0 w 102"/>
              <a:gd name="T7" fmla="*/ 0 h 163"/>
              <a:gd name="T8" fmla="*/ 0 w 102"/>
              <a:gd name="T9" fmla="*/ 0 h 163"/>
              <a:gd name="T10" fmla="*/ 0 w 102"/>
              <a:gd name="T11" fmla="*/ 138 h 163"/>
              <a:gd name="T12" fmla="*/ 36 w 102"/>
              <a:gd name="T13" fmla="*/ 114 h 163"/>
              <a:gd name="T14" fmla="*/ 58 w 102"/>
              <a:gd name="T15" fmla="*/ 163 h 163"/>
              <a:gd name="T16" fmla="*/ 83 w 102"/>
              <a:gd name="T17" fmla="*/ 152 h 163"/>
              <a:gd name="T18" fmla="*/ 61 w 102"/>
              <a:gd name="T19" fmla="*/ 103 h 163"/>
              <a:gd name="T20" fmla="*/ 102 w 102"/>
              <a:gd name="T21" fmla="*/ 9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63">
                <a:moveTo>
                  <a:pt x="102" y="92"/>
                </a:moveTo>
                <a:lnTo>
                  <a:pt x="0" y="0"/>
                </a:lnTo>
                <a:lnTo>
                  <a:pt x="0" y="0"/>
                </a:lnTo>
                <a:lnTo>
                  <a:pt x="0" y="0"/>
                </a:lnTo>
                <a:lnTo>
                  <a:pt x="0" y="0"/>
                </a:lnTo>
                <a:lnTo>
                  <a:pt x="0" y="138"/>
                </a:lnTo>
                <a:lnTo>
                  <a:pt x="36" y="114"/>
                </a:lnTo>
                <a:lnTo>
                  <a:pt x="58" y="163"/>
                </a:lnTo>
                <a:lnTo>
                  <a:pt x="83" y="152"/>
                </a:lnTo>
                <a:lnTo>
                  <a:pt x="61" y="103"/>
                </a:lnTo>
                <a:lnTo>
                  <a:pt x="102" y="92"/>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9" name="组合 38"/>
          <p:cNvGrpSpPr/>
          <p:nvPr/>
        </p:nvGrpSpPr>
        <p:grpSpPr>
          <a:xfrm>
            <a:off x="5081634" y="606884"/>
            <a:ext cx="303644" cy="207279"/>
            <a:chOff x="8072438" y="4633913"/>
            <a:chExt cx="265113" cy="180976"/>
          </a:xfrm>
        </p:grpSpPr>
        <p:sp>
          <p:nvSpPr>
            <p:cNvPr id="40" name="Freeform 448"/>
            <p:cNvSpPr/>
            <p:nvPr/>
          </p:nvSpPr>
          <p:spPr bwMode="auto">
            <a:xfrm>
              <a:off x="8072438" y="4721226"/>
              <a:ext cx="265113" cy="93663"/>
            </a:xfrm>
            <a:custGeom>
              <a:avLst/>
              <a:gdLst>
                <a:gd name="T0" fmla="*/ 147 w 295"/>
                <a:gd name="T1" fmla="*/ 15 h 104"/>
                <a:gd name="T2" fmla="*/ 126 w 295"/>
                <a:gd name="T3" fmla="*/ 0 h 104"/>
                <a:gd name="T4" fmla="*/ 13 w 295"/>
                <a:gd name="T5" fmla="*/ 0 h 104"/>
                <a:gd name="T6" fmla="*/ 6 w 295"/>
                <a:gd name="T7" fmla="*/ 92 h 104"/>
                <a:gd name="T8" fmla="*/ 289 w 295"/>
                <a:gd name="T9" fmla="*/ 92 h 104"/>
                <a:gd name="T10" fmla="*/ 283 w 295"/>
                <a:gd name="T11" fmla="*/ 0 h 104"/>
                <a:gd name="T12" fmla="*/ 169 w 295"/>
                <a:gd name="T13" fmla="*/ 0 h 104"/>
                <a:gd name="T14" fmla="*/ 147 w 295"/>
                <a:gd name="T15" fmla="*/ 15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04">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1" name="Freeform 449"/>
            <p:cNvSpPr>
              <a:spLocks noEditPoints="1"/>
            </p:cNvSpPr>
            <p:nvPr/>
          </p:nvSpPr>
          <p:spPr bwMode="auto">
            <a:xfrm>
              <a:off x="8085138" y="4633913"/>
              <a:ext cx="238125" cy="73025"/>
            </a:xfrm>
            <a:custGeom>
              <a:avLst/>
              <a:gdLst>
                <a:gd name="T0" fmla="*/ 132 w 265"/>
                <a:gd name="T1" fmla="*/ 68 h 81"/>
                <a:gd name="T2" fmla="*/ 153 w 265"/>
                <a:gd name="T3" fmla="*/ 81 h 81"/>
                <a:gd name="T4" fmla="*/ 265 w 265"/>
                <a:gd name="T5" fmla="*/ 81 h 81"/>
                <a:gd name="T6" fmla="*/ 257 w 265"/>
                <a:gd name="T7" fmla="*/ 40 h 81"/>
                <a:gd name="T8" fmla="*/ 201 w 265"/>
                <a:gd name="T9" fmla="*/ 40 h 81"/>
                <a:gd name="T10" fmla="*/ 163 w 265"/>
                <a:gd name="T11" fmla="*/ 0 h 81"/>
                <a:gd name="T12" fmla="*/ 101 w 265"/>
                <a:gd name="T13" fmla="*/ 0 h 81"/>
                <a:gd name="T14" fmla="*/ 65 w 265"/>
                <a:gd name="T15" fmla="*/ 40 h 81"/>
                <a:gd name="T16" fmla="*/ 8 w 265"/>
                <a:gd name="T17" fmla="*/ 40 h 81"/>
                <a:gd name="T18" fmla="*/ 0 w 265"/>
                <a:gd name="T19" fmla="*/ 81 h 81"/>
                <a:gd name="T20" fmla="*/ 112 w 265"/>
                <a:gd name="T21" fmla="*/ 81 h 81"/>
                <a:gd name="T22" fmla="*/ 132 w 265"/>
                <a:gd name="T23" fmla="*/ 68 h 81"/>
                <a:gd name="T24" fmla="*/ 117 w 265"/>
                <a:gd name="T25" fmla="*/ 14 h 81"/>
                <a:gd name="T26" fmla="*/ 147 w 265"/>
                <a:gd name="T27" fmla="*/ 14 h 81"/>
                <a:gd name="T28" fmla="*/ 157 w 265"/>
                <a:gd name="T29" fmla="*/ 27 h 81"/>
                <a:gd name="T30" fmla="*/ 147 w 265"/>
                <a:gd name="T31" fmla="*/ 40 h 81"/>
                <a:gd name="T32" fmla="*/ 117 w 265"/>
                <a:gd name="T33" fmla="*/ 40 h 81"/>
                <a:gd name="T34" fmla="*/ 107 w 265"/>
                <a:gd name="T35" fmla="*/ 27 h 81"/>
                <a:gd name="T36" fmla="*/ 117 w 265"/>
                <a:gd name="T3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81">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42" name="Freeform 102"/>
          <p:cNvSpPr>
            <a:spLocks noEditPoints="1"/>
          </p:cNvSpPr>
          <p:nvPr/>
        </p:nvSpPr>
        <p:spPr bwMode="auto">
          <a:xfrm>
            <a:off x="6482772" y="-826503"/>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3" name="文本框 42"/>
          <p:cNvSpPr txBox="1"/>
          <p:nvPr/>
        </p:nvSpPr>
        <p:spPr>
          <a:xfrm>
            <a:off x="5244465" y="1852930"/>
            <a:ext cx="1516380" cy="1168400"/>
          </a:xfrm>
          <a:prstGeom prst="rect">
            <a:avLst/>
          </a:prstGeom>
          <a:noFill/>
        </p:spPr>
        <p:txBody>
          <a:bodyPr wrap="square" rtlCol="0">
            <a:spAutoFit/>
          </a:bodyPr>
          <a:lstStyle/>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商业流程外包</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Business Process Outsourcing</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a:p>
            <a:pPr lvl="0" algn="l"/>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44" name="文本框 43"/>
          <p:cNvSpPr txBox="1"/>
          <p:nvPr/>
        </p:nvSpPr>
        <p:spPr>
          <a:xfrm>
            <a:off x="795655" y="1666875"/>
            <a:ext cx="1873885" cy="891540"/>
          </a:xfrm>
          <a:prstGeom prst="rect">
            <a:avLst/>
          </a:prstGeom>
          <a:noFill/>
        </p:spPr>
        <p:txBody>
          <a:bodyPr wrap="square" rtlCol="0">
            <a:spAutoFit/>
          </a:bodyPr>
          <a:lstStyle/>
          <a:p>
            <a:pPr lvl="0" algn="l"/>
            <a:r>
              <a:rPr lang="zh-CN" altLang="en-US" sz="3200" b="1" dirty="0">
                <a:solidFill>
                  <a:prstClr val="white"/>
                </a:solidFill>
                <a:latin typeface="微软雅黑" panose="020B0503020204020204" pitchFamily="34" charset="-122"/>
                <a:ea typeface="微软雅黑" panose="020B0503020204020204" pitchFamily="34" charset="-122"/>
                <a:sym typeface="+mn-ea"/>
              </a:rPr>
              <a:t>服务外包</a:t>
            </a:r>
            <a:endParaRPr lang="zh-CN" altLang="en-US" sz="3200" b="1" dirty="0">
              <a:solidFill>
                <a:prstClr val="white"/>
              </a:solidFill>
              <a:latin typeface="微软雅黑" panose="020B0503020204020204" pitchFamily="34" charset="-122"/>
              <a:ea typeface="微软雅黑" panose="020B0503020204020204" pitchFamily="34" charset="-122"/>
              <a:sym typeface="+mn-ea"/>
            </a:endParaRPr>
          </a:p>
          <a:p>
            <a:pPr lvl="0" algn="l"/>
            <a:r>
              <a:rPr lang="zh-CN" altLang="en-US" sz="2000" b="1" dirty="0">
                <a:solidFill>
                  <a:prstClr val="white"/>
                </a:solidFill>
                <a:latin typeface="微软雅黑" panose="020B0503020204020204" pitchFamily="34" charset="-122"/>
                <a:ea typeface="微软雅黑" panose="020B0503020204020204" pitchFamily="34" charset="-122"/>
                <a:sym typeface="+mn-ea"/>
              </a:rPr>
              <a:t>Outsourcing</a:t>
            </a:r>
            <a:endParaRPr lang="zh-CN" altLang="en-US" sz="2000" b="1" dirty="0">
              <a:solidFill>
                <a:prstClr val="white"/>
              </a:solidFill>
              <a:latin typeface="微软雅黑" panose="020B0503020204020204" pitchFamily="34" charset="-122"/>
              <a:ea typeface="微软雅黑" panose="020B0503020204020204" pitchFamily="34" charset="-122"/>
              <a:sym typeface="+mn-ea"/>
            </a:endParaRPr>
          </a:p>
        </p:txBody>
      </p:sp>
      <p:sp>
        <p:nvSpPr>
          <p:cNvPr id="46" name="文本框 45"/>
          <p:cNvSpPr txBox="1"/>
          <p:nvPr/>
        </p:nvSpPr>
        <p:spPr>
          <a:xfrm>
            <a:off x="6851015" y="482600"/>
            <a:ext cx="1564640" cy="953135"/>
          </a:xfrm>
          <a:prstGeom prst="rect">
            <a:avLst/>
          </a:prstGeom>
          <a:noFill/>
        </p:spPr>
        <p:txBody>
          <a:bodyPr wrap="square" rtlCol="0">
            <a:spAutoFit/>
          </a:bodyPr>
          <a:lstStyle/>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信息技术外包</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Information Technology Outsourcing</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47" name="文本框 46"/>
          <p:cNvSpPr txBox="1"/>
          <p:nvPr/>
        </p:nvSpPr>
        <p:spPr>
          <a:xfrm>
            <a:off x="9037955" y="1832610"/>
            <a:ext cx="1786890" cy="1168400"/>
          </a:xfrm>
          <a:prstGeom prst="rect">
            <a:avLst/>
          </a:prstGeom>
          <a:noFill/>
        </p:spPr>
        <p:txBody>
          <a:bodyPr wrap="square" rtlCol="0">
            <a:spAutoFit/>
          </a:bodyPr>
          <a:lstStyle/>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知识流程外包</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a:p>
            <a:pPr lvl="0" algn="l"/>
            <a:r>
              <a:rPr lang="zh-CN" altLang="en-US" sz="1400" b="1" dirty="0">
                <a:solidFill>
                  <a:prstClr val="white"/>
                </a:solidFill>
                <a:latin typeface="微软雅黑" panose="020B0503020204020204" pitchFamily="34" charset="-122"/>
                <a:ea typeface="微软雅黑" panose="020B0503020204020204" pitchFamily="34" charset="-122"/>
                <a:sym typeface="+mn-ea"/>
              </a:rPr>
              <a:t>Knowledge Process Outsourcing</a:t>
            </a:r>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a:p>
            <a:pPr lvl="0" algn="l"/>
            <a:endParaRPr lang="zh-CN" altLang="en-US" sz="1400" b="1" dirty="0">
              <a:solidFill>
                <a:prstClr val="white"/>
              </a:solidFill>
              <a:latin typeface="微软雅黑" panose="020B0503020204020204" pitchFamily="34" charset="-122"/>
              <a:ea typeface="微软雅黑" panose="020B0503020204020204" pitchFamily="34" charset="-122"/>
              <a:sym typeface="+mn-ea"/>
            </a:endParaRPr>
          </a:p>
        </p:txBody>
      </p:sp>
      <p:sp>
        <p:nvSpPr>
          <p:cNvPr id="2" name="椭圆 1"/>
          <p:cNvSpPr/>
          <p:nvPr/>
        </p:nvSpPr>
        <p:spPr>
          <a:xfrm>
            <a:off x="11307742" y="2520524"/>
            <a:ext cx="249044" cy="249044"/>
          </a:xfrm>
          <a:prstGeom prst="ellips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文本框 3"/>
          <p:cNvSpPr txBox="1">
            <a:spLocks noChangeArrowheads="1"/>
          </p:cNvSpPr>
          <p:nvPr/>
        </p:nvSpPr>
        <p:spPr bwMode="auto">
          <a:xfrm>
            <a:off x="144780" y="174625"/>
            <a:ext cx="34956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rgbClr val="516069"/>
                </a:solidFill>
                <a:latin typeface="微软雅黑" panose="020B0503020204020204" pitchFamily="34" charset="-122"/>
                <a:ea typeface="微软雅黑" panose="020B0503020204020204" pitchFamily="34" charset="-122"/>
                <a:sym typeface="+mn-ea"/>
              </a:rPr>
              <a:t>二、什么是服务外包</a:t>
            </a:r>
            <a:endParaRPr lang="zh-CN" altLang="en-US" sz="2800" b="1" dirty="0" smtClean="0">
              <a:solidFill>
                <a:srgbClr val="516069"/>
              </a:solidFill>
              <a:latin typeface="微软雅黑" panose="020B0503020204020204" pitchFamily="34" charset="-122"/>
              <a:ea typeface="微软雅黑" panose="020B0503020204020204" pitchFamily="34" charset="-122"/>
              <a:sym typeface="+mn-ea"/>
            </a:endParaRPr>
          </a:p>
        </p:txBody>
      </p:sp>
      <p:sp>
        <p:nvSpPr>
          <p:cNvPr id="6" name="椭圆 5"/>
          <p:cNvSpPr/>
          <p:nvPr/>
        </p:nvSpPr>
        <p:spPr>
          <a:xfrm>
            <a:off x="10445750" y="690880"/>
            <a:ext cx="677545" cy="655320"/>
          </a:xfrm>
          <a:prstGeom prst="ellips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882015" y="5095875"/>
            <a:ext cx="10241915" cy="1468755"/>
          </a:xfrm>
          <a:prstGeom prst="rect">
            <a:avLst/>
          </a:prstGeom>
          <a:noFill/>
        </p:spPr>
        <p:txBody>
          <a:bodyPr wrap="square" rtlCol="0">
            <a:spAutoFit/>
          </a:bodyPr>
          <a:p>
            <a:pPr algn="just">
              <a:lnSpc>
                <a:spcPct val="160000"/>
              </a:lnSpc>
            </a:pPr>
            <a:r>
              <a:rPr lang="zh-CN" altLang="en-US" sz="1400" b="1" dirty="0">
                <a:latin typeface="微软雅黑" panose="020B0503020204020204" pitchFamily="34" charset="-122"/>
                <a:ea typeface="微软雅黑" panose="020B0503020204020204" pitchFamily="34" charset="-122"/>
                <a:sym typeface="+mn-ea"/>
              </a:rPr>
              <a:t>    </a:t>
            </a:r>
            <a:r>
              <a:rPr lang="zh-CN" altLang="en-US" sz="1400" b="1" dirty="0">
                <a:solidFill>
                  <a:srgbClr val="516069"/>
                </a:solidFill>
                <a:latin typeface="微软雅黑" panose="020B0503020204020204" pitchFamily="34" charset="-122"/>
                <a:ea typeface="微软雅黑" panose="020B0503020204020204" pitchFamily="34" charset="-122"/>
                <a:sym typeface="+mn-ea"/>
              </a:rPr>
              <a:t>  它包括</a:t>
            </a:r>
            <a:r>
              <a:rPr lang="en-US" altLang="zh-CN" sz="1400" b="1" dirty="0">
                <a:solidFill>
                  <a:schemeClr val="accent2"/>
                </a:solidFill>
                <a:latin typeface="微软雅黑" panose="020B0503020204020204" pitchFamily="34" charset="-122"/>
                <a:ea typeface="微软雅黑" panose="020B0503020204020204" pitchFamily="34" charset="-122"/>
                <a:sym typeface="+mn-ea"/>
              </a:rPr>
              <a:t>BPO</a:t>
            </a:r>
            <a:r>
              <a:rPr lang="zh-CN" altLang="en-US" sz="1400" b="1" dirty="0">
                <a:solidFill>
                  <a:schemeClr val="accent2"/>
                </a:solidFill>
                <a:latin typeface="微软雅黑" panose="020B0503020204020204" pitchFamily="34" charset="-122"/>
                <a:ea typeface="微软雅黑" panose="020B0503020204020204" pitchFamily="34" charset="-122"/>
                <a:sym typeface="+mn-ea"/>
              </a:rPr>
              <a:t>（</a:t>
            </a:r>
            <a:r>
              <a:rPr lang="en-US" altLang="zh-CN" sz="1400" b="1" dirty="0">
                <a:solidFill>
                  <a:schemeClr val="accent2"/>
                </a:solidFill>
                <a:latin typeface="微软雅黑" panose="020B0503020204020204" pitchFamily="34" charset="-122"/>
                <a:ea typeface="微软雅黑" panose="020B0503020204020204" pitchFamily="34" charset="-122"/>
                <a:sym typeface="+mn-ea"/>
              </a:rPr>
              <a:t>Business Process Outsourcing</a:t>
            </a:r>
            <a:r>
              <a:rPr lang="zh-CN" altLang="en-US" sz="1400" b="1" dirty="0">
                <a:solidFill>
                  <a:schemeClr val="accent2"/>
                </a:solidFill>
                <a:latin typeface="微软雅黑" panose="020B0503020204020204" pitchFamily="34" charset="-122"/>
                <a:ea typeface="微软雅黑" panose="020B0503020204020204" pitchFamily="34" charset="-122"/>
                <a:sym typeface="+mn-ea"/>
              </a:rPr>
              <a:t>，商业流程外包）</a:t>
            </a:r>
            <a:r>
              <a:rPr lang="zh-CN" altLang="en-US" sz="1400" b="1" dirty="0">
                <a:latin typeface="微软雅黑" panose="020B0503020204020204" pitchFamily="34" charset="-122"/>
                <a:ea typeface="微软雅黑" panose="020B0503020204020204" pitchFamily="34" charset="-122"/>
                <a:sym typeface="+mn-ea"/>
              </a:rPr>
              <a:t>，</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sym typeface="+mn-ea"/>
              </a:rPr>
              <a:t>ITO</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sym typeface="+mn-ea"/>
              </a:rPr>
              <a:t>（</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sym typeface="+mn-ea"/>
              </a:rPr>
              <a:t>Information Technology Outsourcing</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sym typeface="+mn-ea"/>
              </a:rPr>
              <a:t>，信息技术外包</a:t>
            </a:r>
            <a:r>
              <a:rPr lang="zh-CN" altLang="en-US" sz="1400" b="1" dirty="0">
                <a:latin typeface="微软雅黑" panose="020B0503020204020204" pitchFamily="34" charset="-122"/>
                <a:ea typeface="微软雅黑" panose="020B0503020204020204" pitchFamily="34" charset="-122"/>
                <a:sym typeface="+mn-ea"/>
              </a:rPr>
              <a:t>、 </a:t>
            </a:r>
            <a:r>
              <a:rPr lang="en-US" altLang="zh-CN" sz="1400" b="1" dirty="0">
                <a:solidFill>
                  <a:schemeClr val="accent6">
                    <a:lumMod val="75000"/>
                  </a:schemeClr>
                </a:solidFill>
                <a:latin typeface="微软雅黑" panose="020B0503020204020204" pitchFamily="34" charset="-122"/>
                <a:ea typeface="微软雅黑" panose="020B0503020204020204" pitchFamily="34" charset="-122"/>
                <a:sym typeface="+mn-ea"/>
              </a:rPr>
              <a:t>KPO</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sym typeface="+mn-ea"/>
              </a:rPr>
              <a:t>（</a:t>
            </a:r>
            <a:r>
              <a:rPr lang="en-US" altLang="zh-CN" sz="1400" b="1" dirty="0">
                <a:solidFill>
                  <a:schemeClr val="accent6">
                    <a:lumMod val="75000"/>
                  </a:schemeClr>
                </a:solidFill>
                <a:latin typeface="微软雅黑" panose="020B0503020204020204" pitchFamily="34" charset="-122"/>
                <a:ea typeface="微软雅黑" panose="020B0503020204020204" pitchFamily="34" charset="-122"/>
                <a:sym typeface="+mn-ea"/>
              </a:rPr>
              <a:t>Knowledge Process Outsourcing</a:t>
            </a:r>
            <a:r>
              <a:rPr lang="zh-CN" altLang="en-US" sz="1400" b="1" dirty="0">
                <a:solidFill>
                  <a:schemeClr val="accent6">
                    <a:lumMod val="75000"/>
                  </a:schemeClr>
                </a:solidFill>
                <a:latin typeface="微软雅黑" panose="020B0503020204020204" pitchFamily="34" charset="-122"/>
                <a:ea typeface="微软雅黑" panose="020B0503020204020204" pitchFamily="34" charset="-122"/>
                <a:sym typeface="+mn-ea"/>
              </a:rPr>
              <a:t>，知识流程外包）</a:t>
            </a:r>
            <a:r>
              <a:rPr lang="zh-CN" altLang="en-US" sz="1400" b="1" dirty="0">
                <a:solidFill>
                  <a:srgbClr val="516069"/>
                </a:solidFill>
                <a:latin typeface="微软雅黑" panose="020B0503020204020204" pitchFamily="34" charset="-122"/>
                <a:ea typeface="微软雅黑" panose="020B0503020204020204" pitchFamily="34" charset="-122"/>
                <a:sym typeface="+mn-ea"/>
              </a:rPr>
              <a:t>。三者统称为服务外包业。目前，服务外包广泛应用于</a:t>
            </a:r>
            <a:r>
              <a:rPr lang="en-US" altLang="zh-CN" sz="1400" b="1" dirty="0">
                <a:solidFill>
                  <a:srgbClr val="516069"/>
                </a:solidFill>
                <a:latin typeface="微软雅黑" panose="020B0503020204020204" pitchFamily="34" charset="-122"/>
                <a:ea typeface="微软雅黑" panose="020B0503020204020204" pitchFamily="34" charset="-122"/>
                <a:sym typeface="+mn-ea"/>
              </a:rPr>
              <a:t>IT</a:t>
            </a:r>
            <a:r>
              <a:rPr lang="zh-CN" altLang="en-US" sz="1400" b="1" dirty="0">
                <a:solidFill>
                  <a:srgbClr val="516069"/>
                </a:solidFill>
                <a:latin typeface="微软雅黑" panose="020B0503020204020204" pitchFamily="34" charset="-122"/>
                <a:ea typeface="微软雅黑" panose="020B0503020204020204" pitchFamily="34" charset="-122"/>
                <a:sym typeface="+mn-ea"/>
              </a:rPr>
              <a:t>服务、人力资源管理、金融、会计、客户服务、研发、产品设计等众多领域，服务层次不断提高，服务附加值明显增大。根据美国邓百氏公司的调查，全球的企业外包领域中扩张最快速的是</a:t>
            </a:r>
            <a:r>
              <a:rPr lang="en-US" altLang="zh-CN" sz="1400" b="1" dirty="0">
                <a:solidFill>
                  <a:srgbClr val="516069"/>
                </a:solidFill>
                <a:latin typeface="微软雅黑" panose="020B0503020204020204" pitchFamily="34" charset="-122"/>
                <a:ea typeface="微软雅黑" panose="020B0503020204020204" pitchFamily="34" charset="-122"/>
                <a:sym typeface="+mn-ea"/>
              </a:rPr>
              <a:t>IT</a:t>
            </a:r>
            <a:r>
              <a:rPr lang="zh-CN" altLang="en-US" sz="1400" b="1" dirty="0">
                <a:solidFill>
                  <a:srgbClr val="516069"/>
                </a:solidFill>
                <a:latin typeface="微软雅黑" panose="020B0503020204020204" pitchFamily="34" charset="-122"/>
                <a:ea typeface="微软雅黑" panose="020B0503020204020204" pitchFamily="34" charset="-122"/>
                <a:sym typeface="+mn-ea"/>
              </a:rPr>
              <a:t>服务、人力资源管理、媒体公关管理、客户服务、市场营销。</a:t>
            </a:r>
            <a:endParaRPr lang="zh-CN" altLang="en-US" sz="1400" b="1" dirty="0">
              <a:solidFill>
                <a:srgbClr val="5160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000" fill="hold"/>
                                        <p:tgtEl>
                                          <p:spTgt spid="20"/>
                                        </p:tgtEl>
                                        <p:attrNameLst>
                                          <p:attrName>ppt_w</p:attrName>
                                        </p:attrNameLst>
                                      </p:cBhvr>
                                      <p:tavLst>
                                        <p:tav tm="0">
                                          <p:val>
                                            <p:fltVal val="0"/>
                                          </p:val>
                                        </p:tav>
                                        <p:tav tm="100000">
                                          <p:val>
                                            <p:strVal val="#ppt_w"/>
                                          </p:val>
                                        </p:tav>
                                      </p:tavLst>
                                    </p:anim>
                                    <p:anim calcmode="lin" valueType="num">
                                      <p:cBhvr>
                                        <p:cTn id="15" dur="3000" fill="hold"/>
                                        <p:tgtEl>
                                          <p:spTgt spid="20"/>
                                        </p:tgtEl>
                                        <p:attrNameLst>
                                          <p:attrName>ppt_h</p:attrName>
                                        </p:attrNameLst>
                                      </p:cBhvr>
                                      <p:tavLst>
                                        <p:tav tm="0">
                                          <p:val>
                                            <p:fltVal val="0"/>
                                          </p:val>
                                        </p:tav>
                                        <p:tav tm="100000">
                                          <p:val>
                                            <p:strVal val="#ppt_h"/>
                                          </p:val>
                                        </p:tav>
                                      </p:tavLst>
                                    </p:anim>
                                    <p:anim calcmode="lin" valueType="num">
                                      <p:cBhvr>
                                        <p:cTn id="16" dur="3000" fill="hold"/>
                                        <p:tgtEl>
                                          <p:spTgt spid="20"/>
                                        </p:tgtEl>
                                        <p:attrNameLst>
                                          <p:attrName>style.rotation</p:attrName>
                                        </p:attrNameLst>
                                      </p:cBhvr>
                                      <p:tavLst>
                                        <p:tav tm="0">
                                          <p:val>
                                            <p:fltVal val="360"/>
                                          </p:val>
                                        </p:tav>
                                        <p:tav tm="100000">
                                          <p:val>
                                            <p:fltVal val="0"/>
                                          </p:val>
                                        </p:tav>
                                      </p:tavLst>
                                    </p:anim>
                                    <p:animEffect transition="in" filter="fade">
                                      <p:cBhvr>
                                        <p:cTn id="17" dur="3000"/>
                                        <p:tgtEl>
                                          <p:spTgt spid="20"/>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3000" fill="hold"/>
                                        <p:tgtEl>
                                          <p:spTgt spid="21"/>
                                        </p:tgtEl>
                                        <p:attrNameLst>
                                          <p:attrName>ppt_w</p:attrName>
                                        </p:attrNameLst>
                                      </p:cBhvr>
                                      <p:tavLst>
                                        <p:tav tm="0">
                                          <p:val>
                                            <p:fltVal val="0"/>
                                          </p:val>
                                        </p:tav>
                                        <p:tav tm="100000">
                                          <p:val>
                                            <p:strVal val="#ppt_w"/>
                                          </p:val>
                                        </p:tav>
                                      </p:tavLst>
                                    </p:anim>
                                    <p:anim calcmode="lin" valueType="num">
                                      <p:cBhvr>
                                        <p:cTn id="21" dur="3000" fill="hold"/>
                                        <p:tgtEl>
                                          <p:spTgt spid="21"/>
                                        </p:tgtEl>
                                        <p:attrNameLst>
                                          <p:attrName>ppt_h</p:attrName>
                                        </p:attrNameLst>
                                      </p:cBhvr>
                                      <p:tavLst>
                                        <p:tav tm="0">
                                          <p:val>
                                            <p:fltVal val="0"/>
                                          </p:val>
                                        </p:tav>
                                        <p:tav tm="100000">
                                          <p:val>
                                            <p:strVal val="#ppt_h"/>
                                          </p:val>
                                        </p:tav>
                                      </p:tavLst>
                                    </p:anim>
                                    <p:anim calcmode="lin" valueType="num">
                                      <p:cBhvr>
                                        <p:cTn id="22" dur="3000" fill="hold"/>
                                        <p:tgtEl>
                                          <p:spTgt spid="21"/>
                                        </p:tgtEl>
                                        <p:attrNameLst>
                                          <p:attrName>style.rotation</p:attrName>
                                        </p:attrNameLst>
                                      </p:cBhvr>
                                      <p:tavLst>
                                        <p:tav tm="0">
                                          <p:val>
                                            <p:fltVal val="360"/>
                                          </p:val>
                                        </p:tav>
                                        <p:tav tm="100000">
                                          <p:val>
                                            <p:fltVal val="0"/>
                                          </p:val>
                                        </p:tav>
                                      </p:tavLst>
                                    </p:anim>
                                    <p:animEffect transition="in" filter="fade">
                                      <p:cBhvr>
                                        <p:cTn id="23" dur="3000"/>
                                        <p:tgtEl>
                                          <p:spTgt spid="21"/>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3000" fill="hold"/>
                                        <p:tgtEl>
                                          <p:spTgt spid="22"/>
                                        </p:tgtEl>
                                        <p:attrNameLst>
                                          <p:attrName>ppt_w</p:attrName>
                                        </p:attrNameLst>
                                      </p:cBhvr>
                                      <p:tavLst>
                                        <p:tav tm="0">
                                          <p:val>
                                            <p:fltVal val="0"/>
                                          </p:val>
                                        </p:tav>
                                        <p:tav tm="100000">
                                          <p:val>
                                            <p:strVal val="#ppt_w"/>
                                          </p:val>
                                        </p:tav>
                                      </p:tavLst>
                                    </p:anim>
                                    <p:anim calcmode="lin" valueType="num">
                                      <p:cBhvr>
                                        <p:cTn id="27" dur="3000" fill="hold"/>
                                        <p:tgtEl>
                                          <p:spTgt spid="22"/>
                                        </p:tgtEl>
                                        <p:attrNameLst>
                                          <p:attrName>ppt_h</p:attrName>
                                        </p:attrNameLst>
                                      </p:cBhvr>
                                      <p:tavLst>
                                        <p:tav tm="0">
                                          <p:val>
                                            <p:fltVal val="0"/>
                                          </p:val>
                                        </p:tav>
                                        <p:tav tm="100000">
                                          <p:val>
                                            <p:strVal val="#ppt_h"/>
                                          </p:val>
                                        </p:tav>
                                      </p:tavLst>
                                    </p:anim>
                                    <p:anim calcmode="lin" valueType="num">
                                      <p:cBhvr>
                                        <p:cTn id="28" dur="3000" fill="hold"/>
                                        <p:tgtEl>
                                          <p:spTgt spid="22"/>
                                        </p:tgtEl>
                                        <p:attrNameLst>
                                          <p:attrName>style.rotation</p:attrName>
                                        </p:attrNameLst>
                                      </p:cBhvr>
                                      <p:tavLst>
                                        <p:tav tm="0">
                                          <p:val>
                                            <p:fltVal val="360"/>
                                          </p:val>
                                        </p:tav>
                                        <p:tav tm="100000">
                                          <p:val>
                                            <p:fltVal val="0"/>
                                          </p:val>
                                        </p:tav>
                                      </p:tavLst>
                                    </p:anim>
                                    <p:animEffect transition="in" filter="fade">
                                      <p:cBhvr>
                                        <p:cTn id="29" dur="3000"/>
                                        <p:tgtEl>
                                          <p:spTgt spid="22"/>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3000" fill="hold"/>
                                        <p:tgtEl>
                                          <p:spTgt spid="23"/>
                                        </p:tgtEl>
                                        <p:attrNameLst>
                                          <p:attrName>ppt_w</p:attrName>
                                        </p:attrNameLst>
                                      </p:cBhvr>
                                      <p:tavLst>
                                        <p:tav tm="0">
                                          <p:val>
                                            <p:fltVal val="0"/>
                                          </p:val>
                                        </p:tav>
                                        <p:tav tm="100000">
                                          <p:val>
                                            <p:strVal val="#ppt_w"/>
                                          </p:val>
                                        </p:tav>
                                      </p:tavLst>
                                    </p:anim>
                                    <p:anim calcmode="lin" valueType="num">
                                      <p:cBhvr>
                                        <p:cTn id="33" dur="3000" fill="hold"/>
                                        <p:tgtEl>
                                          <p:spTgt spid="23"/>
                                        </p:tgtEl>
                                        <p:attrNameLst>
                                          <p:attrName>ppt_h</p:attrName>
                                        </p:attrNameLst>
                                      </p:cBhvr>
                                      <p:tavLst>
                                        <p:tav tm="0">
                                          <p:val>
                                            <p:fltVal val="0"/>
                                          </p:val>
                                        </p:tav>
                                        <p:tav tm="100000">
                                          <p:val>
                                            <p:strVal val="#ppt_h"/>
                                          </p:val>
                                        </p:tav>
                                      </p:tavLst>
                                    </p:anim>
                                    <p:anim calcmode="lin" valueType="num">
                                      <p:cBhvr>
                                        <p:cTn id="34" dur="3000" fill="hold"/>
                                        <p:tgtEl>
                                          <p:spTgt spid="23"/>
                                        </p:tgtEl>
                                        <p:attrNameLst>
                                          <p:attrName>style.rotation</p:attrName>
                                        </p:attrNameLst>
                                      </p:cBhvr>
                                      <p:tavLst>
                                        <p:tav tm="0">
                                          <p:val>
                                            <p:fltVal val="360"/>
                                          </p:val>
                                        </p:tav>
                                        <p:tav tm="100000">
                                          <p:val>
                                            <p:fltVal val="0"/>
                                          </p:val>
                                        </p:tav>
                                      </p:tavLst>
                                    </p:anim>
                                    <p:animEffect transition="in" filter="fade">
                                      <p:cBhvr>
                                        <p:cTn id="35" dur="3000"/>
                                        <p:tgtEl>
                                          <p:spTgt spid="23"/>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3000" fill="hold"/>
                                        <p:tgtEl>
                                          <p:spTgt spid="24"/>
                                        </p:tgtEl>
                                        <p:attrNameLst>
                                          <p:attrName>ppt_w</p:attrName>
                                        </p:attrNameLst>
                                      </p:cBhvr>
                                      <p:tavLst>
                                        <p:tav tm="0">
                                          <p:val>
                                            <p:fltVal val="0"/>
                                          </p:val>
                                        </p:tav>
                                        <p:tav tm="100000">
                                          <p:val>
                                            <p:strVal val="#ppt_w"/>
                                          </p:val>
                                        </p:tav>
                                      </p:tavLst>
                                    </p:anim>
                                    <p:anim calcmode="lin" valueType="num">
                                      <p:cBhvr>
                                        <p:cTn id="39" dur="3000" fill="hold"/>
                                        <p:tgtEl>
                                          <p:spTgt spid="24"/>
                                        </p:tgtEl>
                                        <p:attrNameLst>
                                          <p:attrName>ppt_h</p:attrName>
                                        </p:attrNameLst>
                                      </p:cBhvr>
                                      <p:tavLst>
                                        <p:tav tm="0">
                                          <p:val>
                                            <p:fltVal val="0"/>
                                          </p:val>
                                        </p:tav>
                                        <p:tav tm="100000">
                                          <p:val>
                                            <p:strVal val="#ppt_h"/>
                                          </p:val>
                                        </p:tav>
                                      </p:tavLst>
                                    </p:anim>
                                    <p:anim calcmode="lin" valueType="num">
                                      <p:cBhvr>
                                        <p:cTn id="40" dur="3000" fill="hold"/>
                                        <p:tgtEl>
                                          <p:spTgt spid="24"/>
                                        </p:tgtEl>
                                        <p:attrNameLst>
                                          <p:attrName>style.rotation</p:attrName>
                                        </p:attrNameLst>
                                      </p:cBhvr>
                                      <p:tavLst>
                                        <p:tav tm="0">
                                          <p:val>
                                            <p:fltVal val="360"/>
                                          </p:val>
                                        </p:tav>
                                        <p:tav tm="100000">
                                          <p:val>
                                            <p:fltVal val="0"/>
                                          </p:val>
                                        </p:tav>
                                      </p:tavLst>
                                    </p:anim>
                                    <p:animEffect transition="in" filter="fade">
                                      <p:cBhvr>
                                        <p:cTn id="41" dur="3000"/>
                                        <p:tgtEl>
                                          <p:spTgt spid="24"/>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3000" fill="hold"/>
                                        <p:tgtEl>
                                          <p:spTgt spid="25"/>
                                        </p:tgtEl>
                                        <p:attrNameLst>
                                          <p:attrName>ppt_w</p:attrName>
                                        </p:attrNameLst>
                                      </p:cBhvr>
                                      <p:tavLst>
                                        <p:tav tm="0">
                                          <p:val>
                                            <p:fltVal val="0"/>
                                          </p:val>
                                        </p:tav>
                                        <p:tav tm="100000">
                                          <p:val>
                                            <p:strVal val="#ppt_w"/>
                                          </p:val>
                                        </p:tav>
                                      </p:tavLst>
                                    </p:anim>
                                    <p:anim calcmode="lin" valueType="num">
                                      <p:cBhvr>
                                        <p:cTn id="45" dur="3000" fill="hold"/>
                                        <p:tgtEl>
                                          <p:spTgt spid="25"/>
                                        </p:tgtEl>
                                        <p:attrNameLst>
                                          <p:attrName>ppt_h</p:attrName>
                                        </p:attrNameLst>
                                      </p:cBhvr>
                                      <p:tavLst>
                                        <p:tav tm="0">
                                          <p:val>
                                            <p:fltVal val="0"/>
                                          </p:val>
                                        </p:tav>
                                        <p:tav tm="100000">
                                          <p:val>
                                            <p:strVal val="#ppt_h"/>
                                          </p:val>
                                        </p:tav>
                                      </p:tavLst>
                                    </p:anim>
                                    <p:anim calcmode="lin" valueType="num">
                                      <p:cBhvr>
                                        <p:cTn id="46" dur="3000" fill="hold"/>
                                        <p:tgtEl>
                                          <p:spTgt spid="25"/>
                                        </p:tgtEl>
                                        <p:attrNameLst>
                                          <p:attrName>style.rotation</p:attrName>
                                        </p:attrNameLst>
                                      </p:cBhvr>
                                      <p:tavLst>
                                        <p:tav tm="0">
                                          <p:val>
                                            <p:fltVal val="360"/>
                                          </p:val>
                                        </p:tav>
                                        <p:tav tm="100000">
                                          <p:val>
                                            <p:fltVal val="0"/>
                                          </p:val>
                                        </p:tav>
                                      </p:tavLst>
                                    </p:anim>
                                    <p:animEffect transition="in" filter="fade">
                                      <p:cBhvr>
                                        <p:cTn id="47" dur="3000"/>
                                        <p:tgtEl>
                                          <p:spTgt spid="25"/>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3000" fill="hold"/>
                                        <p:tgtEl>
                                          <p:spTgt spid="27"/>
                                        </p:tgtEl>
                                        <p:attrNameLst>
                                          <p:attrName>ppt_w</p:attrName>
                                        </p:attrNameLst>
                                      </p:cBhvr>
                                      <p:tavLst>
                                        <p:tav tm="0">
                                          <p:val>
                                            <p:fltVal val="0"/>
                                          </p:val>
                                        </p:tav>
                                        <p:tav tm="100000">
                                          <p:val>
                                            <p:strVal val="#ppt_w"/>
                                          </p:val>
                                        </p:tav>
                                      </p:tavLst>
                                    </p:anim>
                                    <p:anim calcmode="lin" valueType="num">
                                      <p:cBhvr>
                                        <p:cTn id="51" dur="3000" fill="hold"/>
                                        <p:tgtEl>
                                          <p:spTgt spid="27"/>
                                        </p:tgtEl>
                                        <p:attrNameLst>
                                          <p:attrName>ppt_h</p:attrName>
                                        </p:attrNameLst>
                                      </p:cBhvr>
                                      <p:tavLst>
                                        <p:tav tm="0">
                                          <p:val>
                                            <p:fltVal val="0"/>
                                          </p:val>
                                        </p:tav>
                                        <p:tav tm="100000">
                                          <p:val>
                                            <p:strVal val="#ppt_h"/>
                                          </p:val>
                                        </p:tav>
                                      </p:tavLst>
                                    </p:anim>
                                    <p:anim calcmode="lin" valueType="num">
                                      <p:cBhvr>
                                        <p:cTn id="52" dur="3000" fill="hold"/>
                                        <p:tgtEl>
                                          <p:spTgt spid="27"/>
                                        </p:tgtEl>
                                        <p:attrNameLst>
                                          <p:attrName>style.rotation</p:attrName>
                                        </p:attrNameLst>
                                      </p:cBhvr>
                                      <p:tavLst>
                                        <p:tav tm="0">
                                          <p:val>
                                            <p:fltVal val="360"/>
                                          </p:val>
                                        </p:tav>
                                        <p:tav tm="100000">
                                          <p:val>
                                            <p:fltVal val="0"/>
                                          </p:val>
                                        </p:tav>
                                      </p:tavLst>
                                    </p:anim>
                                    <p:animEffect transition="in" filter="fade">
                                      <p:cBhvr>
                                        <p:cTn id="53" dur="3000"/>
                                        <p:tgtEl>
                                          <p:spTgt spid="27"/>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3000" fill="hold"/>
                                        <p:tgtEl>
                                          <p:spTgt spid="28"/>
                                        </p:tgtEl>
                                        <p:attrNameLst>
                                          <p:attrName>ppt_w</p:attrName>
                                        </p:attrNameLst>
                                      </p:cBhvr>
                                      <p:tavLst>
                                        <p:tav tm="0">
                                          <p:val>
                                            <p:fltVal val="0"/>
                                          </p:val>
                                        </p:tav>
                                        <p:tav tm="100000">
                                          <p:val>
                                            <p:strVal val="#ppt_w"/>
                                          </p:val>
                                        </p:tav>
                                      </p:tavLst>
                                    </p:anim>
                                    <p:anim calcmode="lin" valueType="num">
                                      <p:cBhvr>
                                        <p:cTn id="57" dur="3000" fill="hold"/>
                                        <p:tgtEl>
                                          <p:spTgt spid="28"/>
                                        </p:tgtEl>
                                        <p:attrNameLst>
                                          <p:attrName>ppt_h</p:attrName>
                                        </p:attrNameLst>
                                      </p:cBhvr>
                                      <p:tavLst>
                                        <p:tav tm="0">
                                          <p:val>
                                            <p:fltVal val="0"/>
                                          </p:val>
                                        </p:tav>
                                        <p:tav tm="100000">
                                          <p:val>
                                            <p:strVal val="#ppt_h"/>
                                          </p:val>
                                        </p:tav>
                                      </p:tavLst>
                                    </p:anim>
                                    <p:anim calcmode="lin" valueType="num">
                                      <p:cBhvr>
                                        <p:cTn id="58" dur="3000" fill="hold"/>
                                        <p:tgtEl>
                                          <p:spTgt spid="28"/>
                                        </p:tgtEl>
                                        <p:attrNameLst>
                                          <p:attrName>style.rotation</p:attrName>
                                        </p:attrNameLst>
                                      </p:cBhvr>
                                      <p:tavLst>
                                        <p:tav tm="0">
                                          <p:val>
                                            <p:fltVal val="360"/>
                                          </p:val>
                                        </p:tav>
                                        <p:tav tm="100000">
                                          <p:val>
                                            <p:fltVal val="0"/>
                                          </p:val>
                                        </p:tav>
                                      </p:tavLst>
                                    </p:anim>
                                    <p:animEffect transition="in" filter="fade">
                                      <p:cBhvr>
                                        <p:cTn id="59" dur="3000"/>
                                        <p:tgtEl>
                                          <p:spTgt spid="28"/>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3000" fill="hold"/>
                                        <p:tgtEl>
                                          <p:spTgt spid="29"/>
                                        </p:tgtEl>
                                        <p:attrNameLst>
                                          <p:attrName>ppt_w</p:attrName>
                                        </p:attrNameLst>
                                      </p:cBhvr>
                                      <p:tavLst>
                                        <p:tav tm="0">
                                          <p:val>
                                            <p:fltVal val="0"/>
                                          </p:val>
                                        </p:tav>
                                        <p:tav tm="100000">
                                          <p:val>
                                            <p:strVal val="#ppt_w"/>
                                          </p:val>
                                        </p:tav>
                                      </p:tavLst>
                                    </p:anim>
                                    <p:anim calcmode="lin" valueType="num">
                                      <p:cBhvr>
                                        <p:cTn id="63" dur="3000" fill="hold"/>
                                        <p:tgtEl>
                                          <p:spTgt spid="29"/>
                                        </p:tgtEl>
                                        <p:attrNameLst>
                                          <p:attrName>ppt_h</p:attrName>
                                        </p:attrNameLst>
                                      </p:cBhvr>
                                      <p:tavLst>
                                        <p:tav tm="0">
                                          <p:val>
                                            <p:fltVal val="0"/>
                                          </p:val>
                                        </p:tav>
                                        <p:tav tm="100000">
                                          <p:val>
                                            <p:strVal val="#ppt_h"/>
                                          </p:val>
                                        </p:tav>
                                      </p:tavLst>
                                    </p:anim>
                                    <p:anim calcmode="lin" valueType="num">
                                      <p:cBhvr>
                                        <p:cTn id="64" dur="3000" fill="hold"/>
                                        <p:tgtEl>
                                          <p:spTgt spid="29"/>
                                        </p:tgtEl>
                                        <p:attrNameLst>
                                          <p:attrName>style.rotation</p:attrName>
                                        </p:attrNameLst>
                                      </p:cBhvr>
                                      <p:tavLst>
                                        <p:tav tm="0">
                                          <p:val>
                                            <p:fltVal val="360"/>
                                          </p:val>
                                        </p:tav>
                                        <p:tav tm="100000">
                                          <p:val>
                                            <p:fltVal val="0"/>
                                          </p:val>
                                        </p:tav>
                                      </p:tavLst>
                                    </p:anim>
                                    <p:animEffect transition="in" filter="fade">
                                      <p:cBhvr>
                                        <p:cTn id="65" dur="3000"/>
                                        <p:tgtEl>
                                          <p:spTgt spid="29"/>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3000" fill="hold"/>
                                        <p:tgtEl>
                                          <p:spTgt spid="30"/>
                                        </p:tgtEl>
                                        <p:attrNameLst>
                                          <p:attrName>ppt_w</p:attrName>
                                        </p:attrNameLst>
                                      </p:cBhvr>
                                      <p:tavLst>
                                        <p:tav tm="0">
                                          <p:val>
                                            <p:fltVal val="0"/>
                                          </p:val>
                                        </p:tav>
                                        <p:tav tm="100000">
                                          <p:val>
                                            <p:strVal val="#ppt_w"/>
                                          </p:val>
                                        </p:tav>
                                      </p:tavLst>
                                    </p:anim>
                                    <p:anim calcmode="lin" valueType="num">
                                      <p:cBhvr>
                                        <p:cTn id="69" dur="3000" fill="hold"/>
                                        <p:tgtEl>
                                          <p:spTgt spid="30"/>
                                        </p:tgtEl>
                                        <p:attrNameLst>
                                          <p:attrName>ppt_h</p:attrName>
                                        </p:attrNameLst>
                                      </p:cBhvr>
                                      <p:tavLst>
                                        <p:tav tm="0">
                                          <p:val>
                                            <p:fltVal val="0"/>
                                          </p:val>
                                        </p:tav>
                                        <p:tav tm="100000">
                                          <p:val>
                                            <p:strVal val="#ppt_h"/>
                                          </p:val>
                                        </p:tav>
                                      </p:tavLst>
                                    </p:anim>
                                    <p:anim calcmode="lin" valueType="num">
                                      <p:cBhvr>
                                        <p:cTn id="70" dur="3000" fill="hold"/>
                                        <p:tgtEl>
                                          <p:spTgt spid="30"/>
                                        </p:tgtEl>
                                        <p:attrNameLst>
                                          <p:attrName>style.rotation</p:attrName>
                                        </p:attrNameLst>
                                      </p:cBhvr>
                                      <p:tavLst>
                                        <p:tav tm="0">
                                          <p:val>
                                            <p:fltVal val="360"/>
                                          </p:val>
                                        </p:tav>
                                        <p:tav tm="100000">
                                          <p:val>
                                            <p:fltVal val="0"/>
                                          </p:val>
                                        </p:tav>
                                      </p:tavLst>
                                    </p:anim>
                                    <p:animEffect transition="in" filter="fade">
                                      <p:cBhvr>
                                        <p:cTn id="71" dur="3000"/>
                                        <p:tgtEl>
                                          <p:spTgt spid="30"/>
                                        </p:tgtEl>
                                      </p:cBhvr>
                                    </p:animEffect>
                                  </p:childTnLst>
                                </p:cTn>
                              </p:par>
                              <p:par>
                                <p:cTn id="72" presetID="49" presetClass="entr" presetSubtype="0" decel="10000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3000" fill="hold"/>
                                        <p:tgtEl>
                                          <p:spTgt spid="31"/>
                                        </p:tgtEl>
                                        <p:attrNameLst>
                                          <p:attrName>ppt_w</p:attrName>
                                        </p:attrNameLst>
                                      </p:cBhvr>
                                      <p:tavLst>
                                        <p:tav tm="0">
                                          <p:val>
                                            <p:fltVal val="0"/>
                                          </p:val>
                                        </p:tav>
                                        <p:tav tm="100000">
                                          <p:val>
                                            <p:strVal val="#ppt_w"/>
                                          </p:val>
                                        </p:tav>
                                      </p:tavLst>
                                    </p:anim>
                                    <p:anim calcmode="lin" valueType="num">
                                      <p:cBhvr>
                                        <p:cTn id="75" dur="3000" fill="hold"/>
                                        <p:tgtEl>
                                          <p:spTgt spid="31"/>
                                        </p:tgtEl>
                                        <p:attrNameLst>
                                          <p:attrName>ppt_h</p:attrName>
                                        </p:attrNameLst>
                                      </p:cBhvr>
                                      <p:tavLst>
                                        <p:tav tm="0">
                                          <p:val>
                                            <p:fltVal val="0"/>
                                          </p:val>
                                        </p:tav>
                                        <p:tav tm="100000">
                                          <p:val>
                                            <p:strVal val="#ppt_h"/>
                                          </p:val>
                                        </p:tav>
                                      </p:tavLst>
                                    </p:anim>
                                    <p:anim calcmode="lin" valueType="num">
                                      <p:cBhvr>
                                        <p:cTn id="76" dur="3000" fill="hold"/>
                                        <p:tgtEl>
                                          <p:spTgt spid="31"/>
                                        </p:tgtEl>
                                        <p:attrNameLst>
                                          <p:attrName>style.rotation</p:attrName>
                                        </p:attrNameLst>
                                      </p:cBhvr>
                                      <p:tavLst>
                                        <p:tav tm="0">
                                          <p:val>
                                            <p:fltVal val="360"/>
                                          </p:val>
                                        </p:tav>
                                        <p:tav tm="100000">
                                          <p:val>
                                            <p:fltVal val="0"/>
                                          </p:val>
                                        </p:tav>
                                      </p:tavLst>
                                    </p:anim>
                                    <p:animEffect transition="in" filter="fade">
                                      <p:cBhvr>
                                        <p:cTn id="77" dur="3000"/>
                                        <p:tgtEl>
                                          <p:spTgt spid="31"/>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3000" fill="hold"/>
                                        <p:tgtEl>
                                          <p:spTgt spid="35"/>
                                        </p:tgtEl>
                                        <p:attrNameLst>
                                          <p:attrName>ppt_w</p:attrName>
                                        </p:attrNameLst>
                                      </p:cBhvr>
                                      <p:tavLst>
                                        <p:tav tm="0">
                                          <p:val>
                                            <p:fltVal val="0"/>
                                          </p:val>
                                        </p:tav>
                                        <p:tav tm="100000">
                                          <p:val>
                                            <p:strVal val="#ppt_w"/>
                                          </p:val>
                                        </p:tav>
                                      </p:tavLst>
                                    </p:anim>
                                    <p:anim calcmode="lin" valueType="num">
                                      <p:cBhvr>
                                        <p:cTn id="81" dur="3000" fill="hold"/>
                                        <p:tgtEl>
                                          <p:spTgt spid="35"/>
                                        </p:tgtEl>
                                        <p:attrNameLst>
                                          <p:attrName>ppt_h</p:attrName>
                                        </p:attrNameLst>
                                      </p:cBhvr>
                                      <p:tavLst>
                                        <p:tav tm="0">
                                          <p:val>
                                            <p:fltVal val="0"/>
                                          </p:val>
                                        </p:tav>
                                        <p:tav tm="100000">
                                          <p:val>
                                            <p:strVal val="#ppt_h"/>
                                          </p:val>
                                        </p:tav>
                                      </p:tavLst>
                                    </p:anim>
                                    <p:anim calcmode="lin" valueType="num">
                                      <p:cBhvr>
                                        <p:cTn id="82" dur="3000" fill="hold"/>
                                        <p:tgtEl>
                                          <p:spTgt spid="35"/>
                                        </p:tgtEl>
                                        <p:attrNameLst>
                                          <p:attrName>style.rotation</p:attrName>
                                        </p:attrNameLst>
                                      </p:cBhvr>
                                      <p:tavLst>
                                        <p:tav tm="0">
                                          <p:val>
                                            <p:fltVal val="360"/>
                                          </p:val>
                                        </p:tav>
                                        <p:tav tm="100000">
                                          <p:val>
                                            <p:fltVal val="0"/>
                                          </p:val>
                                        </p:tav>
                                      </p:tavLst>
                                    </p:anim>
                                    <p:animEffect transition="in" filter="fade">
                                      <p:cBhvr>
                                        <p:cTn id="83" dur="3000"/>
                                        <p:tgtEl>
                                          <p:spTgt spid="35"/>
                                        </p:tgtEl>
                                      </p:cBhvr>
                                    </p:animEffect>
                                  </p:childTnLst>
                                </p:cTn>
                              </p:par>
                              <p:par>
                                <p:cTn id="84" presetID="49" presetClass="entr" presetSubtype="0" decel="10000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3000" fill="hold"/>
                                        <p:tgtEl>
                                          <p:spTgt spid="39"/>
                                        </p:tgtEl>
                                        <p:attrNameLst>
                                          <p:attrName>ppt_w</p:attrName>
                                        </p:attrNameLst>
                                      </p:cBhvr>
                                      <p:tavLst>
                                        <p:tav tm="0">
                                          <p:val>
                                            <p:fltVal val="0"/>
                                          </p:val>
                                        </p:tav>
                                        <p:tav tm="100000">
                                          <p:val>
                                            <p:strVal val="#ppt_w"/>
                                          </p:val>
                                        </p:tav>
                                      </p:tavLst>
                                    </p:anim>
                                    <p:anim calcmode="lin" valueType="num">
                                      <p:cBhvr>
                                        <p:cTn id="87" dur="3000" fill="hold"/>
                                        <p:tgtEl>
                                          <p:spTgt spid="39"/>
                                        </p:tgtEl>
                                        <p:attrNameLst>
                                          <p:attrName>ppt_h</p:attrName>
                                        </p:attrNameLst>
                                      </p:cBhvr>
                                      <p:tavLst>
                                        <p:tav tm="0">
                                          <p:val>
                                            <p:fltVal val="0"/>
                                          </p:val>
                                        </p:tav>
                                        <p:tav tm="100000">
                                          <p:val>
                                            <p:strVal val="#ppt_h"/>
                                          </p:val>
                                        </p:tav>
                                      </p:tavLst>
                                    </p:anim>
                                    <p:anim calcmode="lin" valueType="num">
                                      <p:cBhvr>
                                        <p:cTn id="88" dur="3000" fill="hold"/>
                                        <p:tgtEl>
                                          <p:spTgt spid="39"/>
                                        </p:tgtEl>
                                        <p:attrNameLst>
                                          <p:attrName>style.rotation</p:attrName>
                                        </p:attrNameLst>
                                      </p:cBhvr>
                                      <p:tavLst>
                                        <p:tav tm="0">
                                          <p:val>
                                            <p:fltVal val="360"/>
                                          </p:val>
                                        </p:tav>
                                        <p:tav tm="100000">
                                          <p:val>
                                            <p:fltVal val="0"/>
                                          </p:val>
                                        </p:tav>
                                      </p:tavLst>
                                    </p:anim>
                                    <p:animEffect transition="in" filter="fade">
                                      <p:cBhvr>
                                        <p:cTn id="89" dur="3000"/>
                                        <p:tgtEl>
                                          <p:spTgt spid="39"/>
                                        </p:tgtEl>
                                      </p:cBhvr>
                                    </p:animEffect>
                                  </p:childTnLst>
                                </p:cTn>
                              </p:par>
                              <p:par>
                                <p:cTn id="90" presetID="49" presetClass="entr" presetSubtype="0" decel="10000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3000" fill="hold"/>
                                        <p:tgtEl>
                                          <p:spTgt spid="42"/>
                                        </p:tgtEl>
                                        <p:attrNameLst>
                                          <p:attrName>ppt_w</p:attrName>
                                        </p:attrNameLst>
                                      </p:cBhvr>
                                      <p:tavLst>
                                        <p:tav tm="0">
                                          <p:val>
                                            <p:fltVal val="0"/>
                                          </p:val>
                                        </p:tav>
                                        <p:tav tm="100000">
                                          <p:val>
                                            <p:strVal val="#ppt_w"/>
                                          </p:val>
                                        </p:tav>
                                      </p:tavLst>
                                    </p:anim>
                                    <p:anim calcmode="lin" valueType="num">
                                      <p:cBhvr>
                                        <p:cTn id="93" dur="3000" fill="hold"/>
                                        <p:tgtEl>
                                          <p:spTgt spid="42"/>
                                        </p:tgtEl>
                                        <p:attrNameLst>
                                          <p:attrName>ppt_h</p:attrName>
                                        </p:attrNameLst>
                                      </p:cBhvr>
                                      <p:tavLst>
                                        <p:tav tm="0">
                                          <p:val>
                                            <p:fltVal val="0"/>
                                          </p:val>
                                        </p:tav>
                                        <p:tav tm="100000">
                                          <p:val>
                                            <p:strVal val="#ppt_h"/>
                                          </p:val>
                                        </p:tav>
                                      </p:tavLst>
                                    </p:anim>
                                    <p:anim calcmode="lin" valueType="num">
                                      <p:cBhvr>
                                        <p:cTn id="94" dur="3000" fill="hold"/>
                                        <p:tgtEl>
                                          <p:spTgt spid="42"/>
                                        </p:tgtEl>
                                        <p:attrNameLst>
                                          <p:attrName>style.rotation</p:attrName>
                                        </p:attrNameLst>
                                      </p:cBhvr>
                                      <p:tavLst>
                                        <p:tav tm="0">
                                          <p:val>
                                            <p:fltVal val="360"/>
                                          </p:val>
                                        </p:tav>
                                        <p:tav tm="100000">
                                          <p:val>
                                            <p:fltVal val="0"/>
                                          </p:val>
                                        </p:tav>
                                      </p:tavLst>
                                    </p:anim>
                                    <p:animEffect transition="in" filter="fade">
                                      <p:cBhvr>
                                        <p:cTn id="95" dur="3000"/>
                                        <p:tgtEl>
                                          <p:spTgt spid="4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cBhvr>
                                        <p:cTn id="98" dur="3000" fill="hold"/>
                                        <p:tgtEl>
                                          <p:spTgt spid="2"/>
                                        </p:tgtEl>
                                        <p:attrNameLst>
                                          <p:attrName>ppt_w</p:attrName>
                                        </p:attrNameLst>
                                      </p:cBhvr>
                                      <p:tavLst>
                                        <p:tav tm="0">
                                          <p:val>
                                            <p:fltVal val="0"/>
                                          </p:val>
                                        </p:tav>
                                        <p:tav tm="100000">
                                          <p:val>
                                            <p:strVal val="#ppt_w"/>
                                          </p:val>
                                        </p:tav>
                                      </p:tavLst>
                                    </p:anim>
                                    <p:anim calcmode="lin" valueType="num">
                                      <p:cBhvr>
                                        <p:cTn id="99" dur="3000" fill="hold"/>
                                        <p:tgtEl>
                                          <p:spTgt spid="2"/>
                                        </p:tgtEl>
                                        <p:attrNameLst>
                                          <p:attrName>ppt_h</p:attrName>
                                        </p:attrNameLst>
                                      </p:cBhvr>
                                      <p:tavLst>
                                        <p:tav tm="0">
                                          <p:val>
                                            <p:fltVal val="0"/>
                                          </p:val>
                                        </p:tav>
                                        <p:tav tm="100000">
                                          <p:val>
                                            <p:strVal val="#ppt_h"/>
                                          </p:val>
                                        </p:tav>
                                      </p:tavLst>
                                    </p:anim>
                                    <p:anim calcmode="lin" valueType="num">
                                      <p:cBhvr>
                                        <p:cTn id="100" dur="3000" fill="hold"/>
                                        <p:tgtEl>
                                          <p:spTgt spid="2"/>
                                        </p:tgtEl>
                                        <p:attrNameLst>
                                          <p:attrName>style.rotation</p:attrName>
                                        </p:attrNameLst>
                                      </p:cBhvr>
                                      <p:tavLst>
                                        <p:tav tm="0">
                                          <p:val>
                                            <p:fltVal val="360"/>
                                          </p:val>
                                        </p:tav>
                                        <p:tav tm="100000">
                                          <p:val>
                                            <p:fltVal val="0"/>
                                          </p:val>
                                        </p:tav>
                                      </p:tavLst>
                                    </p:anim>
                                    <p:animEffect transition="in" filter="fade">
                                      <p:cBhvr>
                                        <p:cTn id="101" dur="3000"/>
                                        <p:tgtEl>
                                          <p:spTgt spid="2"/>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3000" fill="hold"/>
                                        <p:tgtEl>
                                          <p:spTgt spid="6"/>
                                        </p:tgtEl>
                                        <p:attrNameLst>
                                          <p:attrName>ppt_w</p:attrName>
                                        </p:attrNameLst>
                                      </p:cBhvr>
                                      <p:tavLst>
                                        <p:tav tm="0">
                                          <p:val>
                                            <p:fltVal val="0"/>
                                          </p:val>
                                        </p:tav>
                                        <p:tav tm="100000">
                                          <p:val>
                                            <p:strVal val="#ppt_w"/>
                                          </p:val>
                                        </p:tav>
                                      </p:tavLst>
                                    </p:anim>
                                    <p:anim calcmode="lin" valueType="num">
                                      <p:cBhvr>
                                        <p:cTn id="105" dur="3000" fill="hold"/>
                                        <p:tgtEl>
                                          <p:spTgt spid="6"/>
                                        </p:tgtEl>
                                        <p:attrNameLst>
                                          <p:attrName>ppt_h</p:attrName>
                                        </p:attrNameLst>
                                      </p:cBhvr>
                                      <p:tavLst>
                                        <p:tav tm="0">
                                          <p:val>
                                            <p:fltVal val="0"/>
                                          </p:val>
                                        </p:tav>
                                        <p:tav tm="100000">
                                          <p:val>
                                            <p:strVal val="#ppt_h"/>
                                          </p:val>
                                        </p:tav>
                                      </p:tavLst>
                                    </p:anim>
                                    <p:anim calcmode="lin" valueType="num">
                                      <p:cBhvr>
                                        <p:cTn id="106" dur="3000" fill="hold"/>
                                        <p:tgtEl>
                                          <p:spTgt spid="6"/>
                                        </p:tgtEl>
                                        <p:attrNameLst>
                                          <p:attrName>style.rotation</p:attrName>
                                        </p:attrNameLst>
                                      </p:cBhvr>
                                      <p:tavLst>
                                        <p:tav tm="0">
                                          <p:val>
                                            <p:fltVal val="360"/>
                                          </p:val>
                                        </p:tav>
                                        <p:tav tm="100000">
                                          <p:val>
                                            <p:fltVal val="0"/>
                                          </p:val>
                                        </p:tav>
                                      </p:tavLst>
                                    </p:anim>
                                    <p:animEffect transition="in" filter="fade">
                                      <p:cBhvr>
                                        <p:cTn id="107" dur="3000"/>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1" nodeType="clickEffect">
                                  <p:stCondLst>
                                    <p:cond delay="0"/>
                                  </p:stCondLst>
                                  <p:iterate type="lt">
                                    <p:tmPct val="50000"/>
                                  </p:iterate>
                                  <p:childTnLst>
                                    <p:set>
                                      <p:cBhvr>
                                        <p:cTn id="111" dur="1" fill="hold">
                                          <p:stCondLst>
                                            <p:cond delay="0"/>
                                          </p:stCondLst>
                                        </p:cTn>
                                        <p:tgtEl>
                                          <p:spTgt spid="33"/>
                                        </p:tgtEl>
                                        <p:attrNameLst>
                                          <p:attrName>style.visibility</p:attrName>
                                        </p:attrNameLst>
                                      </p:cBhvr>
                                      <p:to>
                                        <p:strVal val="visible"/>
                                      </p:to>
                                    </p:set>
                                    <p:anim calcmode="discrete" valueType="clr">
                                      <p:cBhvr override="childStyle">
                                        <p:cTn id="112"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33"/>
                                        </p:tgtEl>
                                        <p:attrNameLst>
                                          <p:attrName>fillcolor</p:attrName>
                                        </p:attrNameLst>
                                      </p:cBhvr>
                                      <p:tavLst>
                                        <p:tav tm="0">
                                          <p:val>
                                            <p:clrVal>
                                              <a:schemeClr val="accent2"/>
                                            </p:clrVal>
                                          </p:val>
                                        </p:tav>
                                        <p:tav tm="50000">
                                          <p:val>
                                            <p:clrVal>
                                              <a:schemeClr val="hlink"/>
                                            </p:clrVal>
                                          </p:val>
                                        </p:tav>
                                      </p:tavLst>
                                    </p:anim>
                                    <p:set>
                                      <p:cBhvr>
                                        <p:cTn id="114" dur="80"/>
                                        <p:tgtEl>
                                          <p:spTgt spid="33"/>
                                        </p:tgtEl>
                                        <p:attrNameLst>
                                          <p:attrName>fill.type</p:attrName>
                                        </p:attrNameLst>
                                      </p:cBhvr>
                                      <p:to>
                                        <p:strVal val="solid"/>
                                      </p:to>
                                    </p:set>
                                  </p:childTnLst>
                                </p:cTn>
                              </p:par>
                              <p:par>
                                <p:cTn id="115" presetID="27" presetClass="entr" presetSubtype="0" fill="hold" grpId="1" nodeType="withEffect">
                                  <p:stCondLst>
                                    <p:cond delay="0"/>
                                  </p:stCondLst>
                                  <p:iterate type="lt">
                                    <p:tmPct val="50000"/>
                                  </p:iterate>
                                  <p:childTnLst>
                                    <p:set>
                                      <p:cBhvr>
                                        <p:cTn id="116" dur="1" fill="hold">
                                          <p:stCondLst>
                                            <p:cond delay="0"/>
                                          </p:stCondLst>
                                        </p:cTn>
                                        <p:tgtEl>
                                          <p:spTgt spid="44"/>
                                        </p:tgtEl>
                                        <p:attrNameLst>
                                          <p:attrName>style.visibility</p:attrName>
                                        </p:attrNameLst>
                                      </p:cBhvr>
                                      <p:to>
                                        <p:strVal val="visible"/>
                                      </p:to>
                                    </p:set>
                                    <p:anim calcmode="discrete" valueType="clr">
                                      <p:cBhvr override="childStyle">
                                        <p:cTn id="117"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44"/>
                                        </p:tgtEl>
                                        <p:attrNameLst>
                                          <p:attrName>fillcolor</p:attrName>
                                        </p:attrNameLst>
                                      </p:cBhvr>
                                      <p:tavLst>
                                        <p:tav tm="0">
                                          <p:val>
                                            <p:clrVal>
                                              <a:schemeClr val="accent2"/>
                                            </p:clrVal>
                                          </p:val>
                                        </p:tav>
                                        <p:tav tm="50000">
                                          <p:val>
                                            <p:clrVal>
                                              <a:schemeClr val="hlink"/>
                                            </p:clrVal>
                                          </p:val>
                                        </p:tav>
                                      </p:tavLst>
                                    </p:anim>
                                    <p:set>
                                      <p:cBhvr>
                                        <p:cTn id="119" dur="80"/>
                                        <p:tgtEl>
                                          <p:spTgt spid="44"/>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7" presetClass="entr" presetSubtype="0" fill="hold" grpId="1" nodeType="clickEffect">
                                  <p:stCondLst>
                                    <p:cond delay="0"/>
                                  </p:stCondLst>
                                  <p:iterate type="lt">
                                    <p:tmPct val="50000"/>
                                  </p:iterate>
                                  <p:childTnLst>
                                    <p:set>
                                      <p:cBhvr>
                                        <p:cTn id="123" dur="1" fill="hold">
                                          <p:stCondLst>
                                            <p:cond delay="0"/>
                                          </p:stCondLst>
                                        </p:cTn>
                                        <p:tgtEl>
                                          <p:spTgt spid="3"/>
                                        </p:tgtEl>
                                        <p:attrNameLst>
                                          <p:attrName>style.visibility</p:attrName>
                                        </p:attrNameLst>
                                      </p:cBhvr>
                                      <p:to>
                                        <p:strVal val="visible"/>
                                      </p:to>
                                    </p:set>
                                    <p:anim calcmode="discrete" valueType="clr">
                                      <p:cBhvr override="childStyle">
                                        <p:cTn id="12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3"/>
                                        </p:tgtEl>
                                        <p:attrNameLst>
                                          <p:attrName>fillcolor</p:attrName>
                                        </p:attrNameLst>
                                      </p:cBhvr>
                                      <p:tavLst>
                                        <p:tav tm="0">
                                          <p:val>
                                            <p:clrVal>
                                              <a:schemeClr val="accent2"/>
                                            </p:clrVal>
                                          </p:val>
                                        </p:tav>
                                        <p:tav tm="50000">
                                          <p:val>
                                            <p:clrVal>
                                              <a:schemeClr val="hlink"/>
                                            </p:clrVal>
                                          </p:val>
                                        </p:tav>
                                      </p:tavLst>
                                    </p:anim>
                                    <p:set>
                                      <p:cBhvr>
                                        <p:cTn id="126" dur="80"/>
                                        <p:tgtEl>
                                          <p:spTgt spid="3"/>
                                        </p:tgtEl>
                                        <p:attrNameLst>
                                          <p:attrName>fill.type</p:attrName>
                                        </p:attrNameLst>
                                      </p:cBhvr>
                                      <p:to>
                                        <p:strVal val="solid"/>
                                      </p:to>
                                    </p:set>
                                  </p:childTnLst>
                                </p:cTn>
                              </p:par>
                              <p:par>
                                <p:cTn id="127" presetID="27" presetClass="entr" presetSubtype="0" fill="hold" grpId="0" nodeType="withEffect">
                                  <p:stCondLst>
                                    <p:cond delay="0"/>
                                  </p:stCondLst>
                                  <p:iterate type="lt">
                                    <p:tmPct val="50000"/>
                                  </p:iterate>
                                  <p:childTnLst>
                                    <p:set>
                                      <p:cBhvr>
                                        <p:cTn id="128" dur="1" fill="hold">
                                          <p:stCondLst>
                                            <p:cond delay="0"/>
                                          </p:stCondLst>
                                        </p:cTn>
                                        <p:tgtEl>
                                          <p:spTgt spid="43"/>
                                        </p:tgtEl>
                                        <p:attrNameLst>
                                          <p:attrName>style.visibility</p:attrName>
                                        </p:attrNameLst>
                                      </p:cBhvr>
                                      <p:to>
                                        <p:strVal val="visible"/>
                                      </p:to>
                                    </p:set>
                                    <p:anim calcmode="discrete" valueType="clr">
                                      <p:cBhvr override="childStyle">
                                        <p:cTn id="129"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43"/>
                                        </p:tgtEl>
                                        <p:attrNameLst>
                                          <p:attrName>fillcolor</p:attrName>
                                        </p:attrNameLst>
                                      </p:cBhvr>
                                      <p:tavLst>
                                        <p:tav tm="0">
                                          <p:val>
                                            <p:clrVal>
                                              <a:schemeClr val="accent2"/>
                                            </p:clrVal>
                                          </p:val>
                                        </p:tav>
                                        <p:tav tm="50000">
                                          <p:val>
                                            <p:clrVal>
                                              <a:schemeClr val="hlink"/>
                                            </p:clrVal>
                                          </p:val>
                                        </p:tav>
                                      </p:tavLst>
                                    </p:anim>
                                    <p:set>
                                      <p:cBhvr>
                                        <p:cTn id="131" dur="80"/>
                                        <p:tgtEl>
                                          <p:spTgt spid="43"/>
                                        </p:tgtEl>
                                        <p:attrNameLst>
                                          <p:attrName>fill.type</p:attrName>
                                        </p:attrNameLst>
                                      </p:cBhvr>
                                      <p:to>
                                        <p:strVal val="solid"/>
                                      </p:to>
                                    </p:set>
                                  </p:childTnLst>
                                </p:cTn>
                              </p:par>
                              <p:par>
                                <p:cTn id="132" presetID="27" presetClass="entr" presetSubtype="0" fill="hold" grpId="0" nodeType="withEffect">
                                  <p:stCondLst>
                                    <p:cond delay="0"/>
                                  </p:stCondLst>
                                  <p:iterate type="lt">
                                    <p:tmPct val="50000"/>
                                  </p:iterate>
                                  <p:childTnLst>
                                    <p:set>
                                      <p:cBhvr>
                                        <p:cTn id="133" dur="1" fill="hold">
                                          <p:stCondLst>
                                            <p:cond delay="0"/>
                                          </p:stCondLst>
                                        </p:cTn>
                                        <p:tgtEl>
                                          <p:spTgt spid="46"/>
                                        </p:tgtEl>
                                        <p:attrNameLst>
                                          <p:attrName>style.visibility</p:attrName>
                                        </p:attrNameLst>
                                      </p:cBhvr>
                                      <p:to>
                                        <p:strVal val="visible"/>
                                      </p:to>
                                    </p:set>
                                    <p:anim calcmode="discrete" valueType="clr">
                                      <p:cBhvr override="childStyle">
                                        <p:cTn id="134"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35" dur="80"/>
                                        <p:tgtEl>
                                          <p:spTgt spid="46"/>
                                        </p:tgtEl>
                                        <p:attrNameLst>
                                          <p:attrName>fillcolor</p:attrName>
                                        </p:attrNameLst>
                                      </p:cBhvr>
                                      <p:tavLst>
                                        <p:tav tm="0">
                                          <p:val>
                                            <p:clrVal>
                                              <a:schemeClr val="accent2"/>
                                            </p:clrVal>
                                          </p:val>
                                        </p:tav>
                                        <p:tav tm="50000">
                                          <p:val>
                                            <p:clrVal>
                                              <a:schemeClr val="hlink"/>
                                            </p:clrVal>
                                          </p:val>
                                        </p:tav>
                                      </p:tavLst>
                                    </p:anim>
                                    <p:set>
                                      <p:cBhvr>
                                        <p:cTn id="136" dur="80"/>
                                        <p:tgtEl>
                                          <p:spTgt spid="46"/>
                                        </p:tgtEl>
                                        <p:attrNameLst>
                                          <p:attrName>fill.type</p:attrName>
                                        </p:attrNameLst>
                                      </p:cBhvr>
                                      <p:to>
                                        <p:strVal val="solid"/>
                                      </p:to>
                                    </p:set>
                                  </p:childTnLst>
                                </p:cTn>
                              </p:par>
                              <p:par>
                                <p:cTn id="137" presetID="27" presetClass="entr" presetSubtype="0" fill="hold" grpId="0" nodeType="withEffect">
                                  <p:stCondLst>
                                    <p:cond delay="0"/>
                                  </p:stCondLst>
                                  <p:iterate type="lt">
                                    <p:tmPct val="50000"/>
                                  </p:iterate>
                                  <p:childTnLst>
                                    <p:set>
                                      <p:cBhvr>
                                        <p:cTn id="138" dur="1" fill="hold">
                                          <p:stCondLst>
                                            <p:cond delay="0"/>
                                          </p:stCondLst>
                                        </p:cTn>
                                        <p:tgtEl>
                                          <p:spTgt spid="47"/>
                                        </p:tgtEl>
                                        <p:attrNameLst>
                                          <p:attrName>style.visibility</p:attrName>
                                        </p:attrNameLst>
                                      </p:cBhvr>
                                      <p:to>
                                        <p:strVal val="visible"/>
                                      </p:to>
                                    </p:set>
                                    <p:anim calcmode="discrete" valueType="clr">
                                      <p:cBhvr override="childStyle">
                                        <p:cTn id="139"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47"/>
                                        </p:tgtEl>
                                        <p:attrNameLst>
                                          <p:attrName>fillcolor</p:attrName>
                                        </p:attrNameLst>
                                      </p:cBhvr>
                                      <p:tavLst>
                                        <p:tav tm="0">
                                          <p:val>
                                            <p:clrVal>
                                              <a:schemeClr val="accent2"/>
                                            </p:clrVal>
                                          </p:val>
                                        </p:tav>
                                        <p:tav tm="50000">
                                          <p:val>
                                            <p:clrVal>
                                              <a:schemeClr val="hlink"/>
                                            </p:clrVal>
                                          </p:val>
                                        </p:tav>
                                      </p:tavLst>
                                    </p:anim>
                                    <p:set>
                                      <p:cBhvr>
                                        <p:cTn id="141" dur="80"/>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5" grpId="0" animBg="1"/>
      <p:bldP spid="42" grpId="0" animBg="1"/>
      <p:bldP spid="2" grpId="0" animBg="1"/>
      <p:bldP spid="6" grpId="0" animBg="1"/>
      <p:bldP spid="33" grpId="0"/>
      <p:bldP spid="44" grpId="0"/>
      <p:bldP spid="33" grpId="1"/>
      <p:bldP spid="44" grpId="1"/>
      <p:bldP spid="3" grpId="0"/>
      <p:bldP spid="3" grpId="1"/>
      <p:bldP spid="43"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nvSpPr>
        <p:spPr bwMode="auto">
          <a:xfrm>
            <a:off x="4717632" y="1447754"/>
            <a:ext cx="2374900" cy="1888198"/>
          </a:xfrm>
          <a:custGeom>
            <a:avLst/>
            <a:gdLst>
              <a:gd name="connsiteX0" fmla="*/ 1003018 w 4654187"/>
              <a:gd name="connsiteY0" fmla="*/ 2105525 h 3700508"/>
              <a:gd name="connsiteX1" fmla="*/ 2006035 w 4654187"/>
              <a:gd name="connsiteY1" fmla="*/ 3700508 h 3700508"/>
              <a:gd name="connsiteX2" fmla="*/ 0 w 4654187"/>
              <a:gd name="connsiteY2" fmla="*/ 3700508 h 3700508"/>
              <a:gd name="connsiteX3" fmla="*/ 3651169 w 4654187"/>
              <a:gd name="connsiteY3" fmla="*/ 2105523 h 3700508"/>
              <a:gd name="connsiteX4" fmla="*/ 4654187 w 4654187"/>
              <a:gd name="connsiteY4" fmla="*/ 3700508 h 3700508"/>
              <a:gd name="connsiteX5" fmla="*/ 2648149 w 4654187"/>
              <a:gd name="connsiteY5" fmla="*/ 3700508 h 3700508"/>
              <a:gd name="connsiteX6" fmla="*/ 2327094 w 4654187"/>
              <a:gd name="connsiteY6" fmla="*/ 0 h 3700508"/>
              <a:gd name="connsiteX7" fmla="*/ 3141717 w 4654187"/>
              <a:gd name="connsiteY7" fmla="*/ 1295401 h 3700508"/>
              <a:gd name="connsiteX8" fmla="*/ 1512471 w 4654187"/>
              <a:gd name="connsiteY8" fmla="*/ 1295401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187" h="3700508">
                <a:moveTo>
                  <a:pt x="1003018" y="2105525"/>
                </a:moveTo>
                <a:lnTo>
                  <a:pt x="2006035" y="3700508"/>
                </a:lnTo>
                <a:lnTo>
                  <a:pt x="0" y="3700508"/>
                </a:lnTo>
                <a:close/>
                <a:moveTo>
                  <a:pt x="3651169" y="2105523"/>
                </a:moveTo>
                <a:lnTo>
                  <a:pt x="4654187" y="3700508"/>
                </a:lnTo>
                <a:lnTo>
                  <a:pt x="2648149" y="3700508"/>
                </a:lnTo>
                <a:close/>
                <a:moveTo>
                  <a:pt x="2327094" y="0"/>
                </a:moveTo>
                <a:lnTo>
                  <a:pt x="3141717" y="1295401"/>
                </a:lnTo>
                <a:lnTo>
                  <a:pt x="1512471" y="1295401"/>
                </a:lnTo>
                <a:close/>
              </a:path>
            </a:pathLst>
          </a:cu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9" name="任意多边形 38"/>
          <p:cNvSpPr/>
          <p:nvPr/>
        </p:nvSpPr>
        <p:spPr bwMode="auto">
          <a:xfrm rot="10800000">
            <a:off x="4717632" y="1970979"/>
            <a:ext cx="2374900" cy="1888198"/>
          </a:xfrm>
          <a:custGeom>
            <a:avLst/>
            <a:gdLst>
              <a:gd name="connsiteX0" fmla="*/ 4160622 w 4654187"/>
              <a:gd name="connsiteY0" fmla="*/ 3426187 h 3700508"/>
              <a:gd name="connsiteX1" fmla="*/ 2327095 w 4654187"/>
              <a:gd name="connsiteY1" fmla="*/ 510540 h 3700508"/>
              <a:gd name="connsiteX2" fmla="*/ 493567 w 4654187"/>
              <a:gd name="connsiteY2" fmla="*/ 3426187 h 3700508"/>
              <a:gd name="connsiteX3" fmla="*/ 4654187 w 4654187"/>
              <a:gd name="connsiteY3" fmla="*/ 3700508 h 3700508"/>
              <a:gd name="connsiteX4" fmla="*/ 0 w 4654187"/>
              <a:gd name="connsiteY4" fmla="*/ 3700508 h 3700508"/>
              <a:gd name="connsiteX5" fmla="*/ 2327094 w 4654187"/>
              <a:gd name="connsiteY5" fmla="*/ 0 h 37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4187" h="3700508">
                <a:moveTo>
                  <a:pt x="4160622" y="3426187"/>
                </a:moveTo>
                <a:lnTo>
                  <a:pt x="2327095" y="510540"/>
                </a:lnTo>
                <a:lnTo>
                  <a:pt x="493567" y="3426187"/>
                </a:lnTo>
                <a:close/>
                <a:moveTo>
                  <a:pt x="4654187" y="3700508"/>
                </a:moveTo>
                <a:lnTo>
                  <a:pt x="0" y="3700508"/>
                </a:lnTo>
                <a:lnTo>
                  <a:pt x="2327094" y="0"/>
                </a:lnTo>
                <a:close/>
              </a:path>
            </a:pathLst>
          </a:cu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文本框 4"/>
          <p:cNvSpPr txBox="1">
            <a:spLocks noChangeArrowheads="1"/>
          </p:cNvSpPr>
          <p:nvPr/>
        </p:nvSpPr>
        <p:spPr bwMode="auto">
          <a:xfrm>
            <a:off x="5485982" y="2150931"/>
            <a:ext cx="1054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defRPr/>
            </a:pPr>
            <a:r>
              <a:rPr lang="zh-CN" altLang="zh-CN" sz="5400" b="1" dirty="0">
                <a:solidFill>
                  <a:srgbClr val="516069"/>
                </a:solidFill>
                <a:latin typeface="微软雅黑" panose="020B0503020204020204" pitchFamily="34" charset="-122"/>
                <a:ea typeface="微软雅黑" panose="020B0503020204020204" pitchFamily="34" charset="-122"/>
              </a:rPr>
              <a:t>三</a:t>
            </a:r>
            <a:endParaRPr lang="zh-CN" altLang="zh-CN" sz="5400" b="1" dirty="0">
              <a:solidFill>
                <a:srgbClr val="516069"/>
              </a:solidFill>
              <a:latin typeface="微软雅黑" panose="020B0503020204020204" pitchFamily="34" charset="-122"/>
              <a:ea typeface="微软雅黑" panose="020B0503020204020204" pitchFamily="34" charset="-122"/>
            </a:endParaRPr>
          </a:p>
        </p:txBody>
      </p:sp>
      <p:sp>
        <p:nvSpPr>
          <p:cNvPr id="42" name="文本框 45"/>
          <p:cNvSpPr txBox="1">
            <a:spLocks noChangeArrowheads="1"/>
          </p:cNvSpPr>
          <p:nvPr/>
        </p:nvSpPr>
        <p:spPr bwMode="auto">
          <a:xfrm>
            <a:off x="3306445" y="4008120"/>
            <a:ext cx="526351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4400" b="1" dirty="0" smtClean="0">
                <a:solidFill>
                  <a:srgbClr val="516069"/>
                </a:solidFill>
                <a:latin typeface="微软雅黑" panose="020B0503020204020204" pitchFamily="34" charset="-122"/>
                <a:ea typeface="微软雅黑" panose="020B0503020204020204" pitchFamily="34" charset="-122"/>
                <a:sym typeface="+mn-ea"/>
              </a:rPr>
              <a:t>服务外包与服务贸易</a:t>
            </a:r>
            <a:endParaRPr lang="zh-CN" altLang="en-US" sz="4400" b="1" dirty="0" smtClean="0">
              <a:solidFill>
                <a:srgbClr val="516069"/>
              </a:solidFill>
              <a:latin typeface="微软雅黑" panose="020B0503020204020204" pitchFamily="34" charset="-122"/>
              <a:ea typeface="微软雅黑" panose="020B0503020204020204" pitchFamily="34" charset="-122"/>
              <a:sym typeface="+mn-ea"/>
            </a:endParaRPr>
          </a:p>
        </p:txBody>
      </p:sp>
      <p:grpSp>
        <p:nvGrpSpPr>
          <p:cNvPr id="47" name="组合 46"/>
          <p:cNvGrpSpPr/>
          <p:nvPr/>
        </p:nvGrpSpPr>
        <p:grpSpPr>
          <a:xfrm>
            <a:off x="3051636" y="3653740"/>
            <a:ext cx="411828" cy="378343"/>
            <a:chOff x="4068053" y="1656759"/>
            <a:chExt cx="411828" cy="378343"/>
          </a:xfrm>
        </p:grpSpPr>
        <p:sp>
          <p:nvSpPr>
            <p:cNvPr id="45" name="直角三角形 44"/>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rot="9900000">
            <a:off x="8595186" y="4518329"/>
            <a:ext cx="411828" cy="378343"/>
            <a:chOff x="4068053" y="1656759"/>
            <a:chExt cx="411828" cy="378343"/>
          </a:xfrm>
        </p:grpSpPr>
        <p:sp>
          <p:nvSpPr>
            <p:cNvPr id="49" name="直角三角形 48"/>
            <p:cNvSpPr/>
            <p:nvPr/>
          </p:nvSpPr>
          <p:spPr>
            <a:xfrm rot="2020411">
              <a:off x="4068053" y="1870830"/>
              <a:ext cx="330048" cy="164272"/>
            </a:xfrm>
            <a:prstGeom prst="rtTriangle">
              <a:avLst/>
            </a:prstGeom>
            <a:solidFill>
              <a:srgbClr val="51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直角三角形 49"/>
            <p:cNvSpPr/>
            <p:nvPr/>
          </p:nvSpPr>
          <p:spPr>
            <a:xfrm rot="7470086">
              <a:off x="4286167" y="1721723"/>
              <a:ext cx="258678" cy="128750"/>
            </a:xfrm>
            <a:prstGeom prst="rtTriangle">
              <a:avLst/>
            </a:prstGeom>
            <a:solidFill>
              <a:srgbClr val="D83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WPS 演示</Application>
  <PresentationFormat>自定义</PresentationFormat>
  <Paragraphs>103</Paragraphs>
  <Slides>12</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12</vt:i4>
      </vt:variant>
    </vt:vector>
  </HeadingPairs>
  <TitlesOfParts>
    <vt:vector size="21" baseType="lpstr">
      <vt:lpstr>Arial</vt:lpstr>
      <vt:lpstr>宋体</vt:lpstr>
      <vt:lpstr>Wingdings</vt:lpstr>
      <vt:lpstr>微软雅黑</vt:lpstr>
      <vt:lpstr>Calibri</vt:lpstr>
      <vt:lpstr>Arial Unicode MS</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38</cp:revision>
  <dcterms:created xsi:type="dcterms:W3CDTF">2016-06-17T05:46:00Z</dcterms:created>
  <dcterms:modified xsi:type="dcterms:W3CDTF">2017-10-27T06:51:08Z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